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098" r:id="rId5"/>
    <p:sldMasterId id="2147484086" r:id="rId6"/>
    <p:sldMasterId id="2147484074" r:id="rId7"/>
  </p:sldMasterIdLst>
  <p:notesMasterIdLst>
    <p:notesMasterId r:id="rId54"/>
  </p:notesMasterIdLst>
  <p:sldIdLst>
    <p:sldId id="345" r:id="rId8"/>
    <p:sldId id="346" r:id="rId9"/>
    <p:sldId id="372" r:id="rId10"/>
    <p:sldId id="355" r:id="rId11"/>
    <p:sldId id="356" r:id="rId12"/>
    <p:sldId id="357" r:id="rId13"/>
    <p:sldId id="358" r:id="rId14"/>
    <p:sldId id="359" r:id="rId15"/>
    <p:sldId id="360" r:id="rId16"/>
    <p:sldId id="361" r:id="rId17"/>
    <p:sldId id="362" r:id="rId18"/>
    <p:sldId id="363" r:id="rId19"/>
    <p:sldId id="373" r:id="rId20"/>
    <p:sldId id="365" r:id="rId21"/>
    <p:sldId id="366" r:id="rId22"/>
    <p:sldId id="367" r:id="rId23"/>
    <p:sldId id="368" r:id="rId24"/>
    <p:sldId id="369" r:id="rId25"/>
    <p:sldId id="370" r:id="rId26"/>
    <p:sldId id="308" r:id="rId27"/>
    <p:sldId id="371" r:id="rId28"/>
    <p:sldId id="347" r:id="rId29"/>
    <p:sldId id="348" r:id="rId30"/>
    <p:sldId id="377" r:id="rId31"/>
    <p:sldId id="379" r:id="rId32"/>
    <p:sldId id="378" r:id="rId33"/>
    <p:sldId id="380" r:id="rId34"/>
    <p:sldId id="381" r:id="rId35"/>
    <p:sldId id="382" r:id="rId36"/>
    <p:sldId id="383" r:id="rId37"/>
    <p:sldId id="384" r:id="rId38"/>
    <p:sldId id="350" r:id="rId39"/>
    <p:sldId id="376" r:id="rId40"/>
    <p:sldId id="374" r:id="rId41"/>
    <p:sldId id="375" r:id="rId42"/>
    <p:sldId id="351" r:id="rId43"/>
    <p:sldId id="352" r:id="rId44"/>
    <p:sldId id="323" r:id="rId45"/>
    <p:sldId id="324" r:id="rId46"/>
    <p:sldId id="340" r:id="rId47"/>
    <p:sldId id="342" r:id="rId48"/>
    <p:sldId id="343" r:id="rId49"/>
    <p:sldId id="329" r:id="rId50"/>
    <p:sldId id="298" r:id="rId51"/>
    <p:sldId id="353" r:id="rId52"/>
    <p:sldId id="306"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6600"/>
    <a:srgbClr val="FF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autoAdjust="0"/>
    <p:restoredTop sz="79740" autoAdjust="0"/>
  </p:normalViewPr>
  <p:slideViewPr>
    <p:cSldViewPr>
      <p:cViewPr>
        <p:scale>
          <a:sx n="62" d="100"/>
          <a:sy n="62" d="100"/>
        </p:scale>
        <p:origin x="-61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D90E12-2596-41D7-8D2D-905F52CEF2CA}" type="datetimeFigureOut">
              <a:rPr lang="en-US"/>
              <a:pPr>
                <a:defRPr/>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484420-E0DB-406F-8955-5F8389FA068B}" type="slidenum">
              <a:rPr lang="en-US"/>
              <a:pPr>
                <a:defRPr/>
              </a:pPr>
              <a:t>‹#›</a:t>
            </a:fld>
            <a:endParaRPr lang="en-US"/>
          </a:p>
        </p:txBody>
      </p:sp>
    </p:spTree>
    <p:extLst>
      <p:ext uri="{BB962C8B-B14F-4D97-AF65-F5344CB8AC3E}">
        <p14:creationId xmlns:p14="http://schemas.microsoft.com/office/powerpoint/2010/main" val="3109922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a:t>
            </a:fld>
            <a:endParaRPr lang="en-US"/>
          </a:p>
        </p:txBody>
      </p:sp>
    </p:spTree>
    <p:extLst>
      <p:ext uri="{BB962C8B-B14F-4D97-AF65-F5344CB8AC3E}">
        <p14:creationId xmlns:p14="http://schemas.microsoft.com/office/powerpoint/2010/main" val="394635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Name Type</a:t>
            </a:r>
          </a:p>
          <a:p>
            <a:r>
              <a:rPr lang="en-US" sz="1200" dirty="0" smtClean="0"/>
              <a:t>Citizenship Status</a:t>
            </a:r>
          </a:p>
          <a:p>
            <a:r>
              <a:rPr lang="en-US" sz="1200" dirty="0" smtClean="0"/>
              <a:t>Residency – Setup SACR &gt; Product Related &gt; Campus Community &gt; Define Campus</a:t>
            </a:r>
            <a:r>
              <a:rPr lang="en-US" sz="1200" baseline="0" dirty="0" smtClean="0"/>
              <a:t> Community &gt; Setup &gt; Residency Table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28</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Name Prefix</a:t>
            </a:r>
          </a:p>
          <a:p>
            <a:r>
              <a:rPr lang="en-US" sz="1200" dirty="0" smtClean="0"/>
              <a:t>Name Suffix</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29</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Ethnic Group</a:t>
            </a:r>
          </a:p>
          <a:p>
            <a:r>
              <a:rPr lang="en-US" sz="1200" dirty="0" smtClean="0"/>
              <a:t>School Type</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30</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a:t>
            </a:r>
          </a:p>
          <a:p>
            <a:r>
              <a:rPr lang="en-US" dirty="0" smtClean="0"/>
              <a:t>Accommodation Types</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31</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32</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In the PeopleSoft world every new person in the system, whether a student or employee, has a Person Record.  This Person Record contains the traditional bio/demo data, such as name and address, but also contains other characteristics such as their relationship to the organization, their security, in the case of students their residency, driver's license information and ethnicity.  You might hear some refer to this as the Person Model, which is simply a way of saying that each 'person' added to PeopleSoft, whether through Campus Solutions (CS) or Human Capitol Management (HCM) has information about them captured and stored in their Person Record. </a:t>
            </a:r>
            <a:r>
              <a:rPr lang="en-US" sz="1200" dirty="0" smtClean="0"/>
              <a:t>The Person Model is a term used to describe the information captured about a person and how the person is related to the organization. This model includes the core tables that are used by all products that are directly related to a person and their organizational relationships in the Enterprise HCM system.</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33</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34</a:t>
            </a:fld>
            <a:endParaRPr lang="en-US" dirty="0"/>
          </a:p>
        </p:txBody>
      </p:sp>
    </p:spTree>
    <p:extLst>
      <p:ext uri="{BB962C8B-B14F-4D97-AF65-F5344CB8AC3E}">
        <p14:creationId xmlns:p14="http://schemas.microsoft.com/office/powerpoint/2010/main" val="81365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35</a:t>
            </a:fld>
            <a:endParaRPr lang="en-US" dirty="0"/>
          </a:p>
        </p:txBody>
      </p:sp>
    </p:spTree>
    <p:extLst>
      <p:ext uri="{BB962C8B-B14F-4D97-AF65-F5344CB8AC3E}">
        <p14:creationId xmlns:p14="http://schemas.microsoft.com/office/powerpoint/2010/main" val="81365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ADD NEW STUDENT:</a:t>
            </a:r>
            <a:r>
              <a:rPr lang="en-US" sz="1200" kern="1200" dirty="0" smtClean="0">
                <a:solidFill>
                  <a:schemeClr val="tx1"/>
                </a:solidFill>
                <a:effectLst/>
                <a:latin typeface="+mn-lt"/>
                <a:ea typeface="+mn-ea"/>
                <a:cs typeface="+mn-cs"/>
              </a:rPr>
              <a:t>  Enter student name and SSN (DOB and Student ID are optional). The process does a lookup on SSN in the SID-SSN-XREF-D data set in the SM database in the HP-UNIX.</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36</a:t>
            </a:fld>
            <a:endParaRPr lang="en-US" dirty="0"/>
          </a:p>
        </p:txBody>
      </p:sp>
    </p:spTree>
    <p:extLst>
      <p:ext uri="{BB962C8B-B14F-4D97-AF65-F5344CB8AC3E}">
        <p14:creationId xmlns:p14="http://schemas.microsoft.com/office/powerpoint/2010/main" val="81365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FAM NAME LOOKUP:</a:t>
            </a:r>
            <a:r>
              <a:rPr lang="en-US" sz="1200" kern="1200" dirty="0" smtClean="0">
                <a:solidFill>
                  <a:schemeClr val="tx1"/>
                </a:solidFill>
                <a:effectLst/>
                <a:latin typeface="+mn-lt"/>
                <a:ea typeface="+mn-ea"/>
                <a:cs typeface="+mn-cs"/>
              </a:rPr>
              <a:t> Using the Student ID Lookup Icon, enter any combination (full or partial) of Last Name, First Name, SSN, and/or Alternate ID (i.e. SID).</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37</a:t>
            </a:fld>
            <a:endParaRPr lang="en-US" dirty="0"/>
          </a:p>
        </p:txBody>
      </p:sp>
    </p:spTree>
    <p:extLst>
      <p:ext uri="{BB962C8B-B14F-4D97-AF65-F5344CB8AC3E}">
        <p14:creationId xmlns:p14="http://schemas.microsoft.com/office/powerpoint/2010/main" val="81365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a:t>
            </a:fld>
            <a:endParaRPr lang="en-US"/>
          </a:p>
        </p:txBody>
      </p:sp>
    </p:spTree>
    <p:extLst>
      <p:ext uri="{BB962C8B-B14F-4D97-AF65-F5344CB8AC3E}">
        <p14:creationId xmlns:p14="http://schemas.microsoft.com/office/powerpoint/2010/main" val="366755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38</a:t>
            </a:fld>
            <a:endParaRPr lang="en-US" dirty="0"/>
          </a:p>
        </p:txBody>
      </p:sp>
    </p:spTree>
    <p:extLst>
      <p:ext uri="{BB962C8B-B14F-4D97-AF65-F5344CB8AC3E}">
        <p14:creationId xmlns:p14="http://schemas.microsoft.com/office/powerpoint/2010/main" val="81365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Type = Person</a:t>
            </a:r>
          </a:p>
          <a:p>
            <a:r>
              <a:rPr lang="en-US" dirty="0" smtClean="0"/>
              <a:t>Ad Hoc Search</a:t>
            </a:r>
          </a:p>
          <a:p>
            <a:r>
              <a:rPr lang="en-US" dirty="0" smtClean="0"/>
              <a:t>Search Parameter = PSCS_ADHOC</a:t>
            </a:r>
          </a:p>
          <a:p>
            <a:r>
              <a:rPr lang="en-US" dirty="0" smtClean="0"/>
              <a:t>Search Result Code = Shows the type of results</a:t>
            </a:r>
            <a:r>
              <a:rPr lang="en-US" baseline="0" dirty="0" smtClean="0"/>
              <a:t> returned – whether there should be masking on the NID or DOB</a:t>
            </a:r>
          </a:p>
          <a:p>
            <a:r>
              <a:rPr lang="en-US" baseline="0" dirty="0" smtClean="0"/>
              <a:t>Search Criteria = all the search fields that are contained in the Search Parameter</a:t>
            </a:r>
          </a:p>
          <a:p>
            <a:r>
              <a:rPr lang="en-US" baseline="0" dirty="0" smtClean="0"/>
              <a:t>Carry ID = when many IDs are returned, the one picked will be carried forward in the next pages accessed</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39</a:t>
            </a:fld>
            <a:endParaRPr lang="en-US" dirty="0"/>
          </a:p>
        </p:txBody>
      </p:sp>
    </p:spTree>
    <p:extLst>
      <p:ext uri="{BB962C8B-B14F-4D97-AF65-F5344CB8AC3E}">
        <p14:creationId xmlns:p14="http://schemas.microsoft.com/office/powerpoint/2010/main" val="254900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200" dirty="0" smtClean="0"/>
              <a:t>An </a:t>
            </a:r>
            <a:r>
              <a:rPr lang="en-US" sz="1200" b="1" dirty="0" smtClean="0"/>
              <a:t>ad hoc search </a:t>
            </a:r>
            <a:r>
              <a:rPr lang="en-US" sz="1200" dirty="0" smtClean="0"/>
              <a:t>that is most global in order to find parents of students who are requesting a PLUS loan. The search must be performed before entering a new </a:t>
            </a:r>
            <a:r>
              <a:rPr lang="en-US" sz="1200" dirty="0" err="1" smtClean="0"/>
              <a:t>Emplid</a:t>
            </a:r>
            <a:r>
              <a:rPr lang="en-US" sz="1200" dirty="0" smtClean="0"/>
              <a:t>. This will be coordinated with all CS and HCM modules.</a:t>
            </a:r>
          </a:p>
          <a:p>
            <a:pPr>
              <a:buFont typeface="+mj-lt"/>
              <a:buAutoNum type="arabicPeriod"/>
            </a:pPr>
            <a:r>
              <a:rPr lang="en-US" sz="1200" dirty="0" smtClean="0"/>
              <a:t>An </a:t>
            </a:r>
            <a:r>
              <a:rPr lang="en-US" sz="1200" b="1" dirty="0" smtClean="0"/>
              <a:t>ISIR load search </a:t>
            </a:r>
            <a:r>
              <a:rPr lang="en-US" sz="1200" dirty="0" smtClean="0"/>
              <a:t>which is very specific because the ISIR is a federal application and must match on SSN and other identifying criteria before loading. It is important to know what criteria the search found so as to be able to resolve the ISIR load efficiently.</a:t>
            </a:r>
          </a:p>
          <a:p>
            <a:pPr>
              <a:buFont typeface="+mj-lt"/>
              <a:buAutoNum type="arabicPeriod" startAt="3"/>
            </a:pPr>
            <a:r>
              <a:rPr lang="en-US" sz="1200" dirty="0" smtClean="0"/>
              <a:t>A </a:t>
            </a:r>
            <a:r>
              <a:rPr lang="en-US" sz="1200" b="1" dirty="0" smtClean="0"/>
              <a:t>NSLDS load </a:t>
            </a:r>
            <a:r>
              <a:rPr lang="en-US" sz="1200" dirty="0" smtClean="0"/>
              <a:t>which is based on requests for student history or transfer monitoring alerts. Since these requests are sent already having a valid ISIR and the SSN and </a:t>
            </a:r>
            <a:r>
              <a:rPr lang="en-US" sz="1200" dirty="0" err="1" smtClean="0"/>
              <a:t>Emplid</a:t>
            </a:r>
            <a:r>
              <a:rPr lang="en-US" sz="1200" dirty="0" smtClean="0"/>
              <a:t> are verified, only a match on SSN is required.</a:t>
            </a:r>
          </a:p>
          <a:p>
            <a:pPr>
              <a:buFont typeface="+mj-lt"/>
              <a:buAutoNum type="arabicPeriod" startAt="3"/>
            </a:pPr>
            <a:r>
              <a:rPr lang="en-US" sz="1200" dirty="0" smtClean="0"/>
              <a:t>An </a:t>
            </a:r>
            <a:r>
              <a:rPr lang="en-US" sz="1200" b="1" dirty="0" smtClean="0"/>
              <a:t>external award load </a:t>
            </a:r>
            <a:r>
              <a:rPr lang="en-US" sz="1200" dirty="0" smtClean="0"/>
              <a:t>which may contain student data for state awards or athletic grants. These files often are only keyed by SSN or perhaps an external student ID. The search rule is to be determined and must be flexible enough to weed out the students who are not yet Financial Aid activated so that step can be added in the process.</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40</a:t>
            </a:fld>
            <a:endParaRPr lang="en-US"/>
          </a:p>
        </p:txBody>
      </p:sp>
    </p:spTree>
    <p:extLst>
      <p:ext uri="{BB962C8B-B14F-4D97-AF65-F5344CB8AC3E}">
        <p14:creationId xmlns:p14="http://schemas.microsoft.com/office/powerpoint/2010/main" val="970696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is an example of an ad hoc search where there is no restriction on data entry of the search fields. </a:t>
            </a:r>
          </a:p>
          <a:p>
            <a:endParaRPr lang="en-US" sz="1200" dirty="0" smtClean="0"/>
          </a:p>
          <a:p>
            <a:r>
              <a:rPr lang="en-US" sz="1200" dirty="0" smtClean="0"/>
              <a:t>You can enter as many as you know, even with partial data and a list will come up for you to choose from or re-run with a narrower search.</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41</a:t>
            </a:fld>
            <a:endParaRPr lang="en-US"/>
          </a:p>
        </p:txBody>
      </p:sp>
    </p:spTree>
    <p:extLst>
      <p:ext uri="{BB962C8B-B14F-4D97-AF65-F5344CB8AC3E}">
        <p14:creationId xmlns:p14="http://schemas.microsoft.com/office/powerpoint/2010/main" val="2579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42</a:t>
            </a:fld>
            <a:endParaRPr lang="en-US"/>
          </a:p>
        </p:txBody>
      </p:sp>
    </p:spTree>
    <p:extLst>
      <p:ext uri="{BB962C8B-B14F-4D97-AF65-F5344CB8AC3E}">
        <p14:creationId xmlns:p14="http://schemas.microsoft.com/office/powerpoint/2010/main" val="429132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In the PeopleSoft world every new person in the system, whether a student or employee, has a Person Record.  This Person Record contains the traditional bio/demo data, such as name and address, but also contains other characteristics such as their relationship to the organization, their security, in the case of students their residency, driver's license information and ethnicity.  You might hear some refer to this as the Person Model, which is simply a way of saying that each 'person' added to PeopleSoft, whether through Campus Solutions (CS) or Human Capitol Management (HCM) has information about them captured and stored in their Person Record. </a:t>
            </a:r>
            <a:r>
              <a:rPr lang="en-US" sz="1200" dirty="0" smtClean="0"/>
              <a:t>The Person Model is a term used to describe the information captured about a person and how the person is related to the organization. This model includes the core tables that are used by all products that are directly related to a person and their organizational relationships in the Enterprise HCM system.</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43</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PeopleSoft ERP Solution​ uses a single identification number for all Person records, regardless of whether they are a student or employee. This number is universal across all colleges in the system. The number is not the Social Security Number (SSN), which is stored in the National ID (NID) field. The concept of the National ID number is because the PeopleSoft ERP Solution is a global solution that has been implemented at colleges and universities across the world.</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44</a:t>
            </a:fld>
            <a:endParaRPr lang="en-US"/>
          </a:p>
        </p:txBody>
      </p:sp>
    </p:spTree>
    <p:extLst>
      <p:ext uri="{BB962C8B-B14F-4D97-AF65-F5344CB8AC3E}">
        <p14:creationId xmlns:p14="http://schemas.microsoft.com/office/powerpoint/2010/main" val="2481877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45</a:t>
            </a:fld>
            <a:endParaRPr lang="en-US"/>
          </a:p>
        </p:txBody>
      </p:sp>
    </p:spTree>
    <p:extLst>
      <p:ext uri="{BB962C8B-B14F-4D97-AF65-F5344CB8AC3E}">
        <p14:creationId xmlns:p14="http://schemas.microsoft.com/office/powerpoint/2010/main" val="248187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20</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22</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PS, the </a:t>
            </a:r>
            <a:r>
              <a:rPr lang="en-US" sz="1200" kern="1200" dirty="0" err="1" smtClean="0">
                <a:solidFill>
                  <a:schemeClr val="tx1"/>
                </a:solidFill>
                <a:effectLst/>
                <a:latin typeface="+mn-lt"/>
                <a:ea typeface="+mn-ea"/>
                <a:cs typeface="+mn-cs"/>
              </a:rPr>
              <a:t>Emplid</a:t>
            </a:r>
            <a:r>
              <a:rPr lang="en-US" sz="1200" kern="1200" dirty="0" smtClean="0">
                <a:solidFill>
                  <a:schemeClr val="tx1"/>
                </a:solidFill>
                <a:effectLst/>
                <a:latin typeface="+mn-lt"/>
                <a:ea typeface="+mn-ea"/>
                <a:cs typeface="+mn-cs"/>
              </a:rPr>
              <a:t> is unique for a person.</a:t>
            </a:r>
            <a:r>
              <a:rPr lang="en-US" sz="1200" kern="1200" baseline="0" dirty="0" smtClean="0">
                <a:solidFill>
                  <a:schemeClr val="tx1"/>
                </a:solidFill>
                <a:effectLst/>
                <a:latin typeface="+mn-lt"/>
                <a:ea typeface="+mn-ea"/>
                <a:cs typeface="+mn-cs"/>
              </a:rPr>
              <a:t> The goal is to avoid duplicates at all costs. CS uses </a:t>
            </a:r>
            <a:r>
              <a:rPr lang="en-US" sz="1200" kern="1200" baseline="0" dirty="0" err="1" smtClean="0">
                <a:solidFill>
                  <a:schemeClr val="tx1"/>
                </a:solidFill>
                <a:effectLst/>
                <a:latin typeface="+mn-lt"/>
                <a:ea typeface="+mn-ea"/>
                <a:cs typeface="+mn-cs"/>
              </a:rPr>
              <a:t>Emplid</a:t>
            </a:r>
            <a:r>
              <a:rPr lang="en-US" sz="1200" kern="1200" baseline="0" dirty="0" smtClean="0">
                <a:solidFill>
                  <a:schemeClr val="tx1"/>
                </a:solidFill>
                <a:effectLst/>
                <a:latin typeface="+mn-lt"/>
                <a:ea typeface="+mn-ea"/>
                <a:cs typeface="+mn-cs"/>
              </a:rPr>
              <a:t> as a key element and not just for students – parents of PLUS loans, staff, faculty, etc.</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the current system, a student can have multiple Student IDs (SID) if they attended multiple schools.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23</a:t>
            </a:fld>
            <a:endParaRPr lang="en-US"/>
          </a:p>
        </p:txBody>
      </p:sp>
    </p:spTree>
    <p:extLst>
      <p:ext uri="{BB962C8B-B14F-4D97-AF65-F5344CB8AC3E}">
        <p14:creationId xmlns:p14="http://schemas.microsoft.com/office/powerpoint/2010/main" val="265511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Reference Spreadsheet:</a:t>
            </a:r>
          </a:p>
          <a:p>
            <a:r>
              <a:rPr lang="en-US" sz="1200" dirty="0" smtClean="0"/>
              <a:t>Address Type</a:t>
            </a:r>
          </a:p>
          <a:p>
            <a:r>
              <a:rPr lang="en-US" sz="1200" dirty="0" smtClean="0"/>
              <a:t>Name Type</a:t>
            </a:r>
          </a:p>
          <a:p>
            <a:r>
              <a:rPr lang="en-US" sz="1200" dirty="0" smtClean="0"/>
              <a:t>Name Prefix</a:t>
            </a:r>
          </a:p>
          <a:p>
            <a:r>
              <a:rPr lang="en-US" sz="1200" dirty="0" smtClean="0"/>
              <a:t>Name Suffix</a:t>
            </a:r>
          </a:p>
          <a:p>
            <a:r>
              <a:rPr lang="en-US" sz="1200" dirty="0" smtClean="0"/>
              <a:t>Citizenship Status</a:t>
            </a:r>
          </a:p>
          <a:p>
            <a:r>
              <a:rPr lang="en-US" sz="1200" dirty="0" smtClean="0"/>
              <a:t>Email Address Type</a:t>
            </a:r>
          </a:p>
          <a:p>
            <a:r>
              <a:rPr lang="en-US" sz="1200" dirty="0" smtClean="0"/>
              <a:t>Phone Type</a:t>
            </a:r>
          </a:p>
          <a:p>
            <a:r>
              <a:rPr lang="en-US" sz="1200" dirty="0" smtClean="0"/>
              <a:t>Ethnic Group</a:t>
            </a:r>
          </a:p>
          <a:p>
            <a:r>
              <a:rPr lang="en-US" sz="1200" dirty="0" smtClean="0"/>
              <a:t>School Type</a:t>
            </a:r>
          </a:p>
          <a:p>
            <a:r>
              <a:rPr lang="en-US" sz="1200" dirty="0" smtClean="0"/>
              <a:t>Relationships</a:t>
            </a:r>
          </a:p>
          <a:p>
            <a:r>
              <a:rPr lang="en-US" sz="1200" dirty="0" smtClean="0"/>
              <a:t>Accommodation Types</a:t>
            </a:r>
          </a:p>
          <a:p>
            <a:r>
              <a:rPr lang="en-US" sz="1200" dirty="0" smtClean="0"/>
              <a:t>Residency – Setup SACR &gt; Product Related &gt; Campus Community &gt; Define Campus</a:t>
            </a:r>
            <a:r>
              <a:rPr lang="en-US" sz="1200" baseline="0" dirty="0" smtClean="0"/>
              <a:t> Community &gt; Setup &gt; Residency Table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24</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Setup SACR &gt; Common Definitions &gt; Self Service &gt; Student Center</a:t>
            </a:r>
          </a:p>
          <a:p>
            <a:r>
              <a:rPr lang="en-US" dirty="0" smtClean="0"/>
              <a:t>There</a:t>
            </a:r>
            <a:r>
              <a:rPr lang="en-US" baseline="0" dirty="0" smtClean="0"/>
              <a:t> are only 2 address types, 1 phone type and 1 email type.</a:t>
            </a:r>
          </a:p>
          <a:p>
            <a:r>
              <a:rPr lang="en-US" baseline="0" dirty="0" smtClean="0"/>
              <a:t>It is important to know which types the student will have access to update. Some areas will not use self entered data.</a:t>
            </a:r>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25</a:t>
            </a:fld>
            <a:endParaRPr lang="en-US"/>
          </a:p>
        </p:txBody>
      </p:sp>
    </p:spTree>
    <p:extLst>
      <p:ext uri="{BB962C8B-B14F-4D97-AF65-F5344CB8AC3E}">
        <p14:creationId xmlns:p14="http://schemas.microsoft.com/office/powerpoint/2010/main" val="1432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Address Type – Setup HRMS &gt; Foundation Tables &gt; Personal &gt; Address Type</a:t>
            </a:r>
          </a:p>
          <a:p>
            <a:r>
              <a:rPr lang="en-US" sz="1200" dirty="0" smtClean="0"/>
              <a:t>Type Control – Setup SACR &gt; Common Definitions &gt; Self Service &gt;</a:t>
            </a:r>
            <a:r>
              <a:rPr lang="en-US" sz="1200" baseline="0" dirty="0" smtClean="0"/>
              <a:t> Type Control</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Enter the address types to display in the Personal Information Section of the Student Center page. Only address types that are set up on the Type Control page as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Display Only,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Edit - No Delete, or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Full Edit are available.</a:t>
            </a:r>
          </a:p>
          <a:p>
            <a:endParaRPr lang="en-US" sz="1200" dirty="0" smtClean="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26</a:t>
            </a:fld>
            <a:endParaRPr lang="en-US"/>
          </a:p>
        </p:txBody>
      </p:sp>
    </p:spTree>
    <p:extLst>
      <p:ext uri="{BB962C8B-B14F-4D97-AF65-F5344CB8AC3E}">
        <p14:creationId xmlns:p14="http://schemas.microsoft.com/office/powerpoint/2010/main" val="19693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Address Type</a:t>
            </a:r>
          </a:p>
          <a:p>
            <a:r>
              <a:rPr lang="en-US" sz="1200" dirty="0" smtClean="0"/>
              <a:t>Email Address Type</a:t>
            </a:r>
          </a:p>
          <a:p>
            <a:r>
              <a:rPr lang="en-US" sz="1200" dirty="0" smtClean="0"/>
              <a:t>Phone Type</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27</a:t>
            </a:fld>
            <a:endParaRPr lang="en-US"/>
          </a:p>
        </p:txBody>
      </p:sp>
    </p:spTree>
    <p:extLst>
      <p:ext uri="{BB962C8B-B14F-4D97-AF65-F5344CB8AC3E}">
        <p14:creationId xmlns:p14="http://schemas.microsoft.com/office/powerpoint/2010/main" val="19693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3886200" y="6324600"/>
            <a:ext cx="1295400" cy="381000"/>
          </a:xfrm>
          <a:prstGeom prst="rect">
            <a:avLst/>
          </a:prstGeom>
        </p:spPr>
        <p:txBody>
          <a:bodyPr/>
          <a:lstStyle>
            <a:lvl1pPr>
              <a:defRPr/>
            </a:lvl1pPr>
          </a:lstStyle>
          <a:p>
            <a:pPr>
              <a:defRPr/>
            </a:pPr>
            <a:fld id="{0C22BFDF-7A9E-4EF6-B1C6-3A6E64ABEB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DBDFFD-8847-4ED0-B6B2-1B2DC47BFE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6B1884-67D9-472E-A2F4-9154748331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377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248130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023C-9CD6-4E5F-B4C6-74EE35E11608}"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36089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7023C-9CD6-4E5F-B4C6-74EE35E11608}"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6503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7023C-9CD6-4E5F-B4C6-74EE35E11608}"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88124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7023C-9CD6-4E5F-B4C6-74EE35E11608}"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75395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023C-9CD6-4E5F-B4C6-74EE35E11608}"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303492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4246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457200" y="15240"/>
            <a:ext cx="8229600" cy="670560"/>
          </a:xfrm>
        </p:spPr>
        <p:txBody>
          <a:bodyPr/>
          <a:lstStyle>
            <a:lvl1pPr algn="l">
              <a:defRPr sz="3600"/>
            </a:lvl1pPr>
          </a:lstStyle>
          <a:p>
            <a:r>
              <a:rPr lang="en-US" dirty="0" smtClean="0"/>
              <a:t>Click to edit Master title style</a:t>
            </a:r>
            <a:endParaRPr lang="en-US" dirty="0"/>
          </a:p>
        </p:txBody>
      </p:sp>
      <p:sp>
        <p:nvSpPr>
          <p:cNvPr id="12" name="Slide Number Placeholder 11"/>
          <p:cNvSpPr>
            <a:spLocks noGrp="1"/>
          </p:cNvSpPr>
          <p:nvPr>
            <p:ph type="sldNum" sz="quarter" idx="10"/>
          </p:nvPr>
        </p:nvSpPr>
        <p:spPr>
          <a:xfrm>
            <a:off x="3429000" y="6324600"/>
            <a:ext cx="1219200" cy="365125"/>
          </a:xfrm>
        </p:spPr>
        <p:txBody>
          <a:bodyPr/>
          <a:lstStyle/>
          <a:p>
            <a:fld id="{36E1A458-F34A-4426-820C-5767D69C6D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6606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47503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1077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78694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81593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4479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75031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1542155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367632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1569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09880E-C7F8-490B-92D3-EA7E0AA1272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07936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23271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40958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427265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0281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73752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294549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61616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06264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138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2CC7CC-2E0D-49B3-BC46-E36DC4E63DE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557553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44626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75234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86624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6274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A30A3F-D766-4655-A933-C6011784A2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C94638-7345-43F4-AB92-1AA9E3E848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D0CBE8-73C0-44E3-A5E3-F0088E227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A1E01-7587-47FF-B574-9EDC16EDE6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40EFB67-D7C4-4EF9-89EC-0906674271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11430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248400"/>
            <a:ext cx="1714500" cy="406400"/>
          </a:xfrm>
          <a:prstGeom prst="rect">
            <a:avLst/>
          </a:prstGeom>
        </p:spPr>
      </p:pic>
      <p:pic>
        <p:nvPicPr>
          <p:cNvPr id="8" name="Picture 8" descr="full_color_r"/>
          <p:cNvPicPr>
            <a:picLocks noChangeAspect="1" noChangeArrowheads="1"/>
          </p:cNvPicPr>
          <p:nvPr userDrawn="1"/>
        </p:nvPicPr>
        <p:blipFill>
          <a:blip r:embed="rId14" cstate="print"/>
          <a:srcRect/>
          <a:stretch>
            <a:fillRect/>
          </a:stretch>
        </p:blipFill>
        <p:spPr bwMode="auto">
          <a:xfrm>
            <a:off x="7315200" y="6248400"/>
            <a:ext cx="1447800" cy="361950"/>
          </a:xfrm>
          <a:prstGeom prst="rect">
            <a:avLst/>
          </a:prstGeom>
          <a:noFill/>
          <a:ln w="9525">
            <a:noFill/>
            <a:miter lim="800000"/>
            <a:headEnd/>
            <a:tailEnd/>
          </a:ln>
        </p:spPr>
      </p:pic>
      <p:sp>
        <p:nvSpPr>
          <p:cNvPr id="3" name="Rectangle 2"/>
          <p:cNvSpPr/>
          <p:nvPr userDrawn="1"/>
        </p:nvSpPr>
        <p:spPr>
          <a:xfrm>
            <a:off x="0" y="0"/>
            <a:ext cx="9144000" cy="762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Placeholder 1"/>
          <p:cNvSpPr>
            <a:spLocks noGrp="1"/>
          </p:cNvSpPr>
          <p:nvPr>
            <p:ph type="title"/>
          </p:nvPr>
        </p:nvSpPr>
        <p:spPr bwMode="auto">
          <a:xfrm>
            <a:off x="457200" y="15240"/>
            <a:ext cx="8229600" cy="746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Rectangle 6"/>
          <p:cNvSpPr/>
          <p:nvPr userDrawn="1"/>
        </p:nvSpPr>
        <p:spPr>
          <a:xfrm>
            <a:off x="0" y="762000"/>
            <a:ext cx="9144000" cy="304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a:xfrm>
            <a:off x="3962400" y="6289675"/>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A458-F34A-4426-820C-5767D69C6D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2" r:id="rId2"/>
    <p:sldLayoutId id="2147484071" r:id="rId3"/>
    <p:sldLayoutId id="2147484070" r:id="rId4"/>
    <p:sldLayoutId id="2147484069" r:id="rId5"/>
    <p:sldLayoutId id="2147484068" r:id="rId6"/>
    <p:sldLayoutId id="2147484067" r:id="rId7"/>
    <p:sldLayoutId id="2147484066" r:id="rId8"/>
    <p:sldLayoutId id="2147484065" r:id="rId9"/>
    <p:sldLayoutId id="2147484064" r:id="rId10"/>
    <p:sldLayoutId id="214748406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373D54"/>
          </a:solidFill>
          <a:latin typeface="Arial" pitchFamily="34" charset="0"/>
          <a:ea typeface="Adobe Heiti Std R" pitchFamily="34" charset="-128"/>
          <a:cs typeface="Arial" pitchFamily="34" charset="0"/>
        </a:defRPr>
      </a:lvl1pPr>
      <a:lvl2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2pPr>
      <a:lvl3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3pPr>
      <a:lvl4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4pPr>
      <a:lvl5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5pPr>
      <a:lvl6pPr marL="457200" algn="ctr" rtl="0" fontAlgn="base">
        <a:spcBef>
          <a:spcPct val="0"/>
        </a:spcBef>
        <a:spcAft>
          <a:spcPct val="0"/>
        </a:spcAft>
        <a:defRPr sz="4400">
          <a:solidFill>
            <a:srgbClr val="373D54"/>
          </a:solidFill>
          <a:latin typeface="Arial" pitchFamily="34" charset="0"/>
          <a:ea typeface="Adobe Heiti Std R"/>
          <a:cs typeface="Arial" pitchFamily="34" charset="0"/>
        </a:defRPr>
      </a:lvl6pPr>
      <a:lvl7pPr marL="914400" algn="ctr" rtl="0" fontAlgn="base">
        <a:spcBef>
          <a:spcPct val="0"/>
        </a:spcBef>
        <a:spcAft>
          <a:spcPct val="0"/>
        </a:spcAft>
        <a:defRPr sz="4400">
          <a:solidFill>
            <a:srgbClr val="373D54"/>
          </a:solidFill>
          <a:latin typeface="Arial" pitchFamily="34" charset="0"/>
          <a:ea typeface="Adobe Heiti Std R"/>
          <a:cs typeface="Arial" pitchFamily="34" charset="0"/>
        </a:defRPr>
      </a:lvl7pPr>
      <a:lvl8pPr marL="1371600" algn="ctr" rtl="0" fontAlgn="base">
        <a:spcBef>
          <a:spcPct val="0"/>
        </a:spcBef>
        <a:spcAft>
          <a:spcPct val="0"/>
        </a:spcAft>
        <a:defRPr sz="4400">
          <a:solidFill>
            <a:srgbClr val="373D54"/>
          </a:solidFill>
          <a:latin typeface="Arial" pitchFamily="34" charset="0"/>
          <a:ea typeface="Adobe Heiti Std R"/>
          <a:cs typeface="Arial" pitchFamily="34" charset="0"/>
        </a:defRPr>
      </a:lvl8pPr>
      <a:lvl9pPr marL="1828800" algn="ctr" rtl="0" fontAlgn="base">
        <a:spcBef>
          <a:spcPct val="0"/>
        </a:spcBef>
        <a:spcAft>
          <a:spcPct val="0"/>
        </a:spcAft>
        <a:defRPr sz="4400">
          <a:solidFill>
            <a:srgbClr val="373D54"/>
          </a:solidFill>
          <a:latin typeface="Arial" pitchFamily="34" charset="0"/>
          <a:ea typeface="Adobe Heiti Std R"/>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023C-9CD6-4E5F-B4C6-74EE35E11608}"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418E-4CF0-4808-9DBF-A678B75D0D57}" type="slidenum">
              <a:rPr lang="en-US" smtClean="0"/>
              <a:t>‹#›</a:t>
            </a:fld>
            <a:endParaRPr lang="en-US"/>
          </a:p>
        </p:txBody>
      </p:sp>
    </p:spTree>
    <p:extLst>
      <p:ext uri="{BB962C8B-B14F-4D97-AF65-F5344CB8AC3E}">
        <p14:creationId xmlns:p14="http://schemas.microsoft.com/office/powerpoint/2010/main" val="355404817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7C1ED-BAA0-4FD4-BF41-77BF982DF3A5}" type="slidenum">
              <a:rPr lang="en-US" smtClean="0"/>
              <a:t>‹#›</a:t>
            </a:fld>
            <a:endParaRPr lang="en-US"/>
          </a:p>
        </p:txBody>
      </p:sp>
    </p:spTree>
    <p:extLst>
      <p:ext uri="{BB962C8B-B14F-4D97-AF65-F5344CB8AC3E}">
        <p14:creationId xmlns:p14="http://schemas.microsoft.com/office/powerpoint/2010/main" val="34409663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0D7AD-AB25-430B-9310-27D4F976B177}" type="slidenum">
              <a:rPr lang="en-US" smtClean="0"/>
              <a:t>‹#›</a:t>
            </a:fld>
            <a:endParaRPr lang="en-US"/>
          </a:p>
        </p:txBody>
      </p:sp>
    </p:spTree>
    <p:extLst>
      <p:ext uri="{BB962C8B-B14F-4D97-AF65-F5344CB8AC3E}">
        <p14:creationId xmlns:p14="http://schemas.microsoft.com/office/powerpoint/2010/main" val="85253071"/>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458200" cy="1470025"/>
          </a:xfrm>
        </p:spPr>
        <p:txBody>
          <a:bodyPr/>
          <a:lstStyle/>
          <a:p>
            <a:r>
              <a:rPr lang="en-US" sz="4000" b="1" dirty="0" smtClean="0"/>
              <a:t>Global Solution – BPA Workshops</a:t>
            </a:r>
            <a:r>
              <a:rPr lang="en-US" b="1" dirty="0" smtClean="0"/>
              <a:t/>
            </a:r>
            <a:br>
              <a:rPr lang="en-US" b="1" dirty="0" smtClean="0"/>
            </a:br>
            <a:r>
              <a:rPr lang="en-US" sz="3200" dirty="0"/>
              <a:t>Foundation Proposal Review and </a:t>
            </a:r>
            <a:r>
              <a:rPr lang="en-US" sz="3200" dirty="0" smtClean="0"/>
              <a:t>Adoption</a:t>
            </a:r>
            <a:endParaRPr lang="en-US" sz="3200" dirty="0"/>
          </a:p>
        </p:txBody>
      </p:sp>
      <p:sp>
        <p:nvSpPr>
          <p:cNvPr id="3" name="Subtitle 2"/>
          <p:cNvSpPr>
            <a:spLocks noGrp="1"/>
          </p:cNvSpPr>
          <p:nvPr>
            <p:ph type="subTitle" idx="1"/>
          </p:nvPr>
        </p:nvSpPr>
        <p:spPr>
          <a:xfrm>
            <a:off x="1371600" y="4572000"/>
            <a:ext cx="6400800" cy="685800"/>
          </a:xfrm>
        </p:spPr>
        <p:txBody>
          <a:bodyPr/>
          <a:lstStyle/>
          <a:p>
            <a:r>
              <a:rPr lang="en-US" dirty="0" smtClean="0"/>
              <a:t>May 2, 2013</a:t>
            </a:r>
          </a:p>
          <a:p>
            <a:r>
              <a:rPr lang="en-US" dirty="0" smtClean="0"/>
              <a:t>Thursday</a:t>
            </a:r>
            <a:endParaRPr lang="en-US" dirty="0"/>
          </a:p>
        </p:txBody>
      </p:sp>
      <p:sp>
        <p:nvSpPr>
          <p:cNvPr id="4" name="Slide Number Placeholder 3"/>
          <p:cNvSpPr>
            <a:spLocks noGrp="1"/>
          </p:cNvSpPr>
          <p:nvPr>
            <p:ph type="sldNum" sz="quarter" idx="12"/>
          </p:nvPr>
        </p:nvSpPr>
        <p:spPr/>
        <p:txBody>
          <a:bodyPr/>
          <a:lstStyle/>
          <a:p>
            <a:pPr>
              <a:defRPr/>
            </a:pPr>
            <a:fld id="{0C22BFDF-7A9E-4EF6-B1C6-3A6E64ABEB1F}" type="slidenum">
              <a:rPr lang="en-US" smtClean="0"/>
              <a:pPr>
                <a:defRPr/>
              </a:pPr>
              <a:t>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3581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4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PC Business Unit</a:t>
            </a:r>
          </a:p>
          <a:p>
            <a:pPr lvl="1"/>
            <a:r>
              <a:rPr lang="en-US" dirty="0" smtClean="0"/>
              <a:t>Associated with Projects module.  Use </a:t>
            </a:r>
            <a:r>
              <a:rPr lang="en-US" dirty="0"/>
              <a:t>as an operational subset of an organization to organize project activity independently of the constraints of the standard accounting procedures for the financial posting and reporting of the organization</a:t>
            </a:r>
            <a:r>
              <a:rPr lang="en-US" dirty="0" smtClean="0"/>
              <a:t>.</a:t>
            </a:r>
          </a:p>
          <a:p>
            <a:r>
              <a:rPr lang="en-US" dirty="0" smtClean="0"/>
              <a:t>Project ID</a:t>
            </a:r>
          </a:p>
          <a:p>
            <a:pPr lvl="1"/>
            <a:r>
              <a:rPr lang="en-US" dirty="0"/>
              <a:t>Sponsored Programs or Capital Projects code. </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10</a:t>
            </a:fld>
            <a:endParaRPr lang="en-US"/>
          </a:p>
        </p:txBody>
      </p:sp>
    </p:spTree>
    <p:extLst>
      <p:ext uri="{BB962C8B-B14F-4D97-AF65-F5344CB8AC3E}">
        <p14:creationId xmlns:p14="http://schemas.microsoft.com/office/powerpoint/2010/main" val="129377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Activity</a:t>
            </a:r>
          </a:p>
          <a:p>
            <a:pPr lvl="1"/>
            <a:r>
              <a:rPr lang="en-US" dirty="0"/>
              <a:t>Associated with the Projects module. Activities are the specific tasks that make up a Project</a:t>
            </a:r>
            <a:r>
              <a:rPr lang="en-US" dirty="0" smtClean="0"/>
              <a:t>.</a:t>
            </a:r>
          </a:p>
          <a:p>
            <a:r>
              <a:rPr lang="en-US" dirty="0" smtClean="0"/>
              <a:t>Chartfield1</a:t>
            </a:r>
          </a:p>
          <a:p>
            <a:pPr lvl="1"/>
            <a:r>
              <a:rPr lang="en-US" dirty="0"/>
              <a:t>Generic expansion </a:t>
            </a:r>
            <a:r>
              <a:rPr lang="en-US" dirty="0" err="1" smtClean="0"/>
              <a:t>Chartfield</a:t>
            </a:r>
            <a:r>
              <a:rPr lang="en-US" dirty="0" smtClean="0"/>
              <a:t> </a:t>
            </a:r>
            <a:r>
              <a:rPr lang="en-US" dirty="0"/>
              <a:t>is targeted for meeting District or Campus local requirements</a:t>
            </a:r>
            <a:r>
              <a:rPr lang="en-US" dirty="0" smtClean="0"/>
              <a:t>.</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11</a:t>
            </a:fld>
            <a:endParaRPr lang="en-US"/>
          </a:p>
        </p:txBody>
      </p:sp>
    </p:spTree>
    <p:extLst>
      <p:ext uri="{BB962C8B-B14F-4D97-AF65-F5344CB8AC3E}">
        <p14:creationId xmlns:p14="http://schemas.microsoft.com/office/powerpoint/2010/main" val="364252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Affiliate</a:t>
            </a:r>
          </a:p>
          <a:p>
            <a:pPr lvl="1"/>
            <a:r>
              <a:rPr lang="en-US" dirty="0"/>
              <a:t>Used to map transactions between business units when using a single inter-unit Account</a:t>
            </a:r>
            <a:r>
              <a:rPr lang="en-US" dirty="0" smtClean="0"/>
              <a:t>.</a:t>
            </a:r>
          </a:p>
          <a:p>
            <a:r>
              <a:rPr lang="en-US" dirty="0" smtClean="0"/>
              <a:t>Fund Affiliate</a:t>
            </a:r>
          </a:p>
          <a:p>
            <a:pPr lvl="1"/>
            <a:r>
              <a:rPr lang="en-US" dirty="0"/>
              <a:t>Used to correlate transactions between Funds when using a single intra-unit Account</a:t>
            </a:r>
            <a:r>
              <a:rPr lang="en-US" dirty="0" smtClean="0"/>
              <a:t>.</a:t>
            </a:r>
          </a:p>
          <a:p>
            <a:r>
              <a:rPr lang="en-US" dirty="0" smtClean="0"/>
              <a:t>Operating Unit Affiliate</a:t>
            </a:r>
          </a:p>
          <a:p>
            <a:pPr lvl="1"/>
            <a:r>
              <a:rPr lang="en-US" dirty="0"/>
              <a:t>Used to correlate transactions between operating units when using a single intra-unit Account.</a:t>
            </a:r>
            <a:endParaRPr lang="en-US" dirty="0" smtClean="0"/>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12</a:t>
            </a:fld>
            <a:endParaRPr lang="en-US"/>
          </a:p>
        </p:txBody>
      </p:sp>
    </p:spTree>
    <p:extLst>
      <p:ext uri="{BB962C8B-B14F-4D97-AF65-F5344CB8AC3E}">
        <p14:creationId xmlns:p14="http://schemas.microsoft.com/office/powerpoint/2010/main" val="2989730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Budget Reference</a:t>
            </a:r>
          </a:p>
          <a:p>
            <a:pPr lvl="1"/>
            <a:r>
              <a:rPr lang="en-US" dirty="0" smtClean="0"/>
              <a:t>Can be used to </a:t>
            </a:r>
            <a:r>
              <a:rPr lang="en-US" dirty="0"/>
              <a:t>identify </a:t>
            </a:r>
            <a:r>
              <a:rPr lang="en-US" dirty="0" smtClean="0"/>
              <a:t>distinct </a:t>
            </a:r>
            <a:r>
              <a:rPr lang="en-US" dirty="0"/>
              <a:t>budget periods associated with a </a:t>
            </a:r>
            <a:r>
              <a:rPr lang="en-US" dirty="0" smtClean="0"/>
              <a:t>Project.  At SBCTC, we are considering this field for possible use </a:t>
            </a:r>
            <a:r>
              <a:rPr lang="en-US" dirty="0"/>
              <a:t>as a Cost Share </a:t>
            </a:r>
            <a:r>
              <a:rPr lang="en-US" dirty="0" smtClean="0"/>
              <a:t>identifier.</a:t>
            </a:r>
          </a:p>
          <a:p>
            <a:r>
              <a:rPr lang="en-US" dirty="0" smtClean="0"/>
              <a:t>Statistics Code</a:t>
            </a:r>
          </a:p>
          <a:p>
            <a:pPr lvl="1"/>
            <a:r>
              <a:rPr lang="en-US" dirty="0" smtClean="0"/>
              <a:t>Used </a:t>
            </a:r>
            <a:r>
              <a:rPr lang="en-US" dirty="0"/>
              <a:t>to define statistical data, such as number of staff or square footage of space</a:t>
            </a:r>
            <a:r>
              <a:rPr lang="en-US" dirty="0" smtClean="0"/>
              <a:t>.  Statistical Accounting only.</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14435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Unused fields – subject to reassessment</a:t>
            </a:r>
          </a:p>
          <a:p>
            <a:pPr lvl="1"/>
            <a:r>
              <a:rPr lang="en-US" dirty="0" smtClean="0"/>
              <a:t>Product – manufacturing product</a:t>
            </a:r>
          </a:p>
          <a:p>
            <a:pPr lvl="1"/>
            <a:r>
              <a:rPr lang="en-US" dirty="0" smtClean="0"/>
              <a:t>Chartfield2 – generic expansion chartfield</a:t>
            </a:r>
          </a:p>
          <a:p>
            <a:pPr lvl="1"/>
            <a:r>
              <a:rPr lang="en-US" dirty="0" smtClean="0"/>
              <a:t>Chartfield3 – generic expansion chartfield</a:t>
            </a:r>
          </a:p>
          <a:p>
            <a:pPr lvl="1"/>
            <a:r>
              <a:rPr lang="en-US" dirty="0" smtClean="0"/>
              <a:t>Source Type – Projects transaction source</a:t>
            </a:r>
          </a:p>
          <a:p>
            <a:pPr lvl="1"/>
            <a:r>
              <a:rPr lang="en-US" dirty="0" smtClean="0"/>
              <a:t>Category – Projects cost category</a:t>
            </a:r>
          </a:p>
          <a:p>
            <a:pPr lvl="1"/>
            <a:r>
              <a:rPr lang="en-US" dirty="0" smtClean="0"/>
              <a:t>Subcategory – Projects cost sub-category</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14</a:t>
            </a:fld>
            <a:endParaRPr lang="en-US"/>
          </a:p>
        </p:txBody>
      </p:sp>
    </p:spTree>
    <p:extLst>
      <p:ext uri="{BB962C8B-B14F-4D97-AF65-F5344CB8AC3E}">
        <p14:creationId xmlns:p14="http://schemas.microsoft.com/office/powerpoint/2010/main" val="52313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Potential Use </a:t>
            </a:r>
            <a:r>
              <a:rPr lang="en-US" dirty="0"/>
              <a:t>F</a:t>
            </a:r>
            <a:r>
              <a:rPr lang="en-US" dirty="0" smtClean="0"/>
              <a:t>ields – dependent upon module configuration</a:t>
            </a:r>
          </a:p>
          <a:p>
            <a:pPr lvl="1"/>
            <a:r>
              <a:rPr lang="en-US" dirty="0" smtClean="0"/>
              <a:t>Book Code</a:t>
            </a:r>
          </a:p>
          <a:p>
            <a:pPr lvl="2"/>
            <a:r>
              <a:rPr lang="en-US" dirty="0"/>
              <a:t>Identifies subsets of ledger rows to segregate and maintain in the same ledger, various accounting, recording and reporting requirements for transactions in different accounting environments.</a:t>
            </a:r>
            <a:endParaRPr lang="en-US" dirty="0" smtClean="0"/>
          </a:p>
          <a:p>
            <a:pPr lvl="1"/>
            <a:r>
              <a:rPr lang="en-US" dirty="0" smtClean="0"/>
              <a:t>Adjustment Type</a:t>
            </a:r>
          </a:p>
          <a:p>
            <a:pPr lvl="2"/>
            <a:r>
              <a:rPr lang="en-US" dirty="0"/>
              <a:t>Used to define Adjustment Types associated with varying accounting treatments of prior period adjustments.</a:t>
            </a:r>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15</a:t>
            </a:fld>
            <a:endParaRPr lang="en-US"/>
          </a:p>
        </p:txBody>
      </p:sp>
    </p:spTree>
    <p:extLst>
      <p:ext uri="{BB962C8B-B14F-4D97-AF65-F5344CB8AC3E}">
        <p14:creationId xmlns:p14="http://schemas.microsoft.com/office/powerpoint/2010/main" val="70749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887" y="1295400"/>
            <a:ext cx="8863913" cy="4419599"/>
          </a:xfrm>
        </p:spPr>
      </p:pic>
      <p:sp>
        <p:nvSpPr>
          <p:cNvPr id="3" name="Title 2"/>
          <p:cNvSpPr>
            <a:spLocks noGrp="1"/>
          </p:cNvSpPr>
          <p:nvPr>
            <p:ph type="title"/>
          </p:nvPr>
        </p:nvSpPr>
        <p:spPr/>
        <p:txBody>
          <a:bodyPr/>
          <a:lstStyle/>
          <a:p>
            <a:r>
              <a:rPr lang="en-US" dirty="0" smtClean="0"/>
              <a:t>Financial Structure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16</a:t>
            </a:fld>
            <a:endParaRPr lang="en-US"/>
          </a:p>
        </p:txBody>
      </p:sp>
    </p:spTree>
    <p:extLst>
      <p:ext uri="{BB962C8B-B14F-4D97-AF65-F5344CB8AC3E}">
        <p14:creationId xmlns:p14="http://schemas.microsoft.com/office/powerpoint/2010/main" val="184182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5597" y="1143000"/>
            <a:ext cx="3852805" cy="4906963"/>
          </a:xfrm>
        </p:spPr>
      </p:pic>
      <p:sp>
        <p:nvSpPr>
          <p:cNvPr id="3" name="Title 2"/>
          <p:cNvSpPr>
            <a:spLocks noGrp="1"/>
          </p:cNvSpPr>
          <p:nvPr>
            <p:ph type="title"/>
          </p:nvPr>
        </p:nvSpPr>
        <p:spPr/>
        <p:txBody>
          <a:bodyPr/>
          <a:lstStyle/>
          <a:p>
            <a:r>
              <a:rPr lang="en-US" dirty="0" smtClean="0"/>
              <a:t>Department Rollup Tree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17</a:t>
            </a:fld>
            <a:endParaRPr lang="en-US"/>
          </a:p>
        </p:txBody>
      </p:sp>
      <p:sp>
        <p:nvSpPr>
          <p:cNvPr id="2" name="Tree"/>
          <p:cNvSpPr>
            <a:spLocks noEditPoints="1" noChangeArrowheads="1"/>
          </p:cNvSpPr>
          <p:nvPr/>
        </p:nvSpPr>
        <p:spPr bwMode="auto">
          <a:xfrm>
            <a:off x="7543800" y="1219200"/>
            <a:ext cx="1200150" cy="48768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61658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99" y="1351363"/>
            <a:ext cx="8861001" cy="4834742"/>
          </a:xfrm>
        </p:spPr>
      </p:pic>
      <p:sp>
        <p:nvSpPr>
          <p:cNvPr id="3" name="Title 2"/>
          <p:cNvSpPr>
            <a:spLocks noGrp="1"/>
          </p:cNvSpPr>
          <p:nvPr>
            <p:ph type="title"/>
          </p:nvPr>
        </p:nvSpPr>
        <p:spPr/>
        <p:txBody>
          <a:bodyPr/>
          <a:lstStyle/>
          <a:p>
            <a:r>
              <a:rPr lang="en-US" dirty="0" smtClean="0"/>
              <a:t>Financial Transaction Flow</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18</a:t>
            </a:fld>
            <a:endParaRPr lang="en-US"/>
          </a:p>
        </p:txBody>
      </p:sp>
    </p:spTree>
    <p:extLst>
      <p:ext uri="{BB962C8B-B14F-4D97-AF65-F5344CB8AC3E}">
        <p14:creationId xmlns:p14="http://schemas.microsoft.com/office/powerpoint/2010/main" val="1194255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&amp; Opportunities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19</a:t>
            </a:fld>
            <a:endParaRPr lang="en-US"/>
          </a:p>
        </p:txBody>
      </p:sp>
      <p:pic>
        <p:nvPicPr>
          <p:cNvPr id="6" name="Picture 4" descr="C:\Users\JBitter\AppData\Local\Microsoft\Windows\Temporary Internet Files\Content.IE5\AT8WMZUP\MM900283874[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1" y="1266780"/>
            <a:ext cx="3160022" cy="460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1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73563"/>
          </a:xfrm>
        </p:spPr>
        <p:txBody>
          <a:bodyPr/>
          <a:lstStyle/>
          <a:p>
            <a:r>
              <a:rPr lang="en-US" dirty="0" smtClean="0"/>
              <a:t>Welcome</a:t>
            </a:r>
            <a:endParaRPr lang="en-US" sz="2000" dirty="0"/>
          </a:p>
          <a:p>
            <a:r>
              <a:rPr lang="en-US" dirty="0" smtClean="0"/>
              <a:t>Finance (FSCM)</a:t>
            </a:r>
          </a:p>
          <a:p>
            <a:r>
              <a:rPr lang="en-US" dirty="0" smtClean="0"/>
              <a:t>Person Structure (HCM)</a:t>
            </a:r>
          </a:p>
          <a:p>
            <a:r>
              <a:rPr lang="en-US" dirty="0" smtClean="0"/>
              <a:t>Bio-Demo Data</a:t>
            </a:r>
          </a:p>
          <a:p>
            <a:r>
              <a:rPr lang="en-US" dirty="0" smtClean="0"/>
              <a:t>Search/Match</a:t>
            </a:r>
          </a:p>
          <a:p>
            <a:r>
              <a:rPr lang="en-US" dirty="0" smtClean="0"/>
              <a:t>Closing</a:t>
            </a:r>
          </a:p>
        </p:txBody>
      </p:sp>
      <p:sp>
        <p:nvSpPr>
          <p:cNvPr id="3" name="Title 2"/>
          <p:cNvSpPr>
            <a:spLocks noGrp="1"/>
          </p:cNvSpPr>
          <p:nvPr>
            <p:ph type="title"/>
          </p:nvPr>
        </p:nvSpPr>
        <p:spPr/>
        <p:txBody>
          <a:bodyPr/>
          <a:lstStyle/>
          <a:p>
            <a:r>
              <a:rPr lang="en-US" sz="4400" dirty="0" smtClean="0"/>
              <a:t>Agenda</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a:t>
            </a:fld>
            <a:endParaRPr lang="en-US"/>
          </a:p>
        </p:txBody>
      </p:sp>
      <p:pic>
        <p:nvPicPr>
          <p:cNvPr id="5" name="Picture 1" descr="http://www.roomburg.pcsleiden.nl/media/agen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69765"/>
            <a:ext cx="2457450" cy="23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89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Person Foundation</a:t>
            </a:r>
          </a:p>
          <a:p>
            <a:r>
              <a:rPr lang="en-US" sz="2400" dirty="0" smtClean="0"/>
              <a:t>Person Attributes</a:t>
            </a:r>
          </a:p>
          <a:p>
            <a:r>
              <a:rPr lang="en-US" sz="2400" dirty="0" smtClean="0"/>
              <a:t>Actions that create a Person</a:t>
            </a:r>
          </a:p>
          <a:p>
            <a:r>
              <a:rPr lang="en-US" sz="2400" dirty="0" smtClean="0"/>
              <a:t>Person </a:t>
            </a:r>
            <a:r>
              <a:rPr lang="en-US" sz="2400" dirty="0"/>
              <a:t>Types</a:t>
            </a:r>
          </a:p>
          <a:p>
            <a:pPr lvl="1"/>
            <a:r>
              <a:rPr lang="en-US" sz="2400" dirty="0"/>
              <a:t>Employee</a:t>
            </a:r>
          </a:p>
          <a:p>
            <a:pPr lvl="1"/>
            <a:r>
              <a:rPr lang="en-US" sz="2400" dirty="0"/>
              <a:t>Person of Interest (POI)</a:t>
            </a:r>
          </a:p>
          <a:p>
            <a:pPr lvl="1"/>
            <a:r>
              <a:rPr lang="en-US" sz="2400" dirty="0"/>
              <a:t>Contingent Worker (CWR</a:t>
            </a:r>
            <a:r>
              <a:rPr lang="en-US" sz="2400" dirty="0" smtClean="0"/>
              <a:t>)</a:t>
            </a:r>
          </a:p>
          <a:p>
            <a:r>
              <a:rPr lang="en-US" sz="2400" dirty="0" err="1" smtClean="0"/>
              <a:t>Empl</a:t>
            </a:r>
            <a:r>
              <a:rPr lang="en-US" sz="2400" dirty="0" smtClean="0"/>
              <a:t> ID Concept</a:t>
            </a:r>
          </a:p>
          <a:p>
            <a:r>
              <a:rPr lang="en-US" sz="2400" dirty="0" smtClean="0"/>
              <a:t>Bio-Demo Data</a:t>
            </a:r>
          </a:p>
          <a:p>
            <a:r>
              <a:rPr lang="en-US" sz="2400" dirty="0" smtClean="0"/>
              <a:t>Search/Match</a:t>
            </a:r>
            <a:endParaRPr lang="en-US" sz="2400" dirty="0"/>
          </a:p>
        </p:txBody>
      </p:sp>
      <p:sp>
        <p:nvSpPr>
          <p:cNvPr id="3" name="Title 2"/>
          <p:cNvSpPr>
            <a:spLocks noGrp="1"/>
          </p:cNvSpPr>
          <p:nvPr>
            <p:ph type="title"/>
          </p:nvPr>
        </p:nvSpPr>
        <p:spPr/>
        <p:txBody>
          <a:bodyPr/>
          <a:lstStyle/>
          <a:p>
            <a:r>
              <a:rPr lang="en-US" sz="4400" dirty="0" smtClean="0"/>
              <a:t>Person Structure</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20</a:t>
            </a:fld>
            <a:endParaRPr lang="en-US"/>
          </a:p>
        </p:txBody>
      </p:sp>
      <p:pic>
        <p:nvPicPr>
          <p:cNvPr id="1026" name="Picture 2" descr="Business metaphor of people with cogs in the 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0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SBCTC</a:t>
            </a:r>
          </a:p>
          <a:p>
            <a:r>
              <a:rPr lang="en-US" sz="2800" dirty="0"/>
              <a:t>Kim Wasierski  SBCTC – Financial Aid Lead</a:t>
            </a:r>
          </a:p>
          <a:p>
            <a:pPr marL="0" indent="0">
              <a:buNone/>
            </a:pPr>
            <a:endParaRPr lang="en-US" sz="2800" dirty="0" smtClean="0"/>
          </a:p>
          <a:p>
            <a:pPr marL="0" indent="0">
              <a:buNone/>
            </a:pPr>
            <a:r>
              <a:rPr lang="en-US" dirty="0" smtClean="0"/>
              <a:t>Ciber</a:t>
            </a:r>
          </a:p>
          <a:p>
            <a:r>
              <a:rPr lang="en-US" sz="2800" dirty="0" smtClean="0"/>
              <a:t>Eric Davis  Ciber – Time &amp; Labor Lead</a:t>
            </a:r>
          </a:p>
          <a:p>
            <a:r>
              <a:rPr lang="en-US" sz="2800" dirty="0" smtClean="0"/>
              <a:t>Connie Curd  Ciber – HCM Benefits Lead</a:t>
            </a:r>
          </a:p>
          <a:p>
            <a:r>
              <a:rPr lang="en-US" sz="2800" dirty="0" smtClean="0"/>
              <a:t>Judith Sternberg – CS Financial Aid Lead</a:t>
            </a:r>
          </a:p>
        </p:txBody>
      </p:sp>
      <p:sp>
        <p:nvSpPr>
          <p:cNvPr id="3" name="Title 2"/>
          <p:cNvSpPr>
            <a:spLocks noGrp="1"/>
          </p:cNvSpPr>
          <p:nvPr>
            <p:ph type="title"/>
          </p:nvPr>
        </p:nvSpPr>
        <p:spPr/>
        <p:txBody>
          <a:bodyPr/>
          <a:lstStyle/>
          <a:p>
            <a:r>
              <a:rPr lang="en-US" dirty="0"/>
              <a:t>Person Structure - </a:t>
            </a:r>
            <a:r>
              <a:rPr lang="en-US" sz="2800" dirty="0"/>
              <a:t>Afternoon Introductions</a:t>
            </a:r>
            <a:r>
              <a:rPr lang="en-US" sz="2800" dirty="0" smtClean="0"/>
              <a:t>:</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21</a:t>
            </a:fld>
            <a:endParaRPr lang="en-US"/>
          </a:p>
        </p:txBody>
      </p:sp>
    </p:spTree>
    <p:extLst>
      <p:ext uri="{BB962C8B-B14F-4D97-AF65-F5344CB8AC3E}">
        <p14:creationId xmlns:p14="http://schemas.microsoft.com/office/powerpoint/2010/main" val="371014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Person </a:t>
            </a:r>
            <a:r>
              <a:rPr lang="en-US" dirty="0"/>
              <a:t>Foundation</a:t>
            </a:r>
          </a:p>
          <a:p>
            <a:r>
              <a:rPr lang="en-US" dirty="0"/>
              <a:t>Person Attributes</a:t>
            </a:r>
          </a:p>
          <a:p>
            <a:r>
              <a:rPr lang="en-US" dirty="0"/>
              <a:t>Actions that create a </a:t>
            </a:r>
            <a:r>
              <a:rPr lang="en-US" dirty="0" smtClean="0"/>
              <a:t>Person</a:t>
            </a:r>
          </a:p>
          <a:p>
            <a:r>
              <a:rPr lang="en-US" dirty="0"/>
              <a:t>Person Types</a:t>
            </a:r>
          </a:p>
          <a:p>
            <a:pPr lvl="1"/>
            <a:r>
              <a:rPr lang="en-US" dirty="0" smtClean="0"/>
              <a:t>Employee</a:t>
            </a:r>
            <a:endParaRPr lang="en-US" dirty="0"/>
          </a:p>
          <a:p>
            <a:pPr lvl="1"/>
            <a:r>
              <a:rPr lang="en-US" dirty="0"/>
              <a:t>Person of Interest (POI)</a:t>
            </a:r>
          </a:p>
          <a:p>
            <a:pPr lvl="1"/>
            <a:r>
              <a:rPr lang="en-US" dirty="0"/>
              <a:t>Contingent Worker (CWR</a:t>
            </a:r>
            <a:r>
              <a:rPr lang="en-US" dirty="0" smtClean="0"/>
              <a:t>)</a:t>
            </a:r>
            <a:endParaRPr lang="en-US" dirty="0"/>
          </a:p>
          <a:p>
            <a:endParaRPr lang="en-US" dirty="0"/>
          </a:p>
        </p:txBody>
      </p:sp>
      <p:sp>
        <p:nvSpPr>
          <p:cNvPr id="3" name="Title 2"/>
          <p:cNvSpPr>
            <a:spLocks noGrp="1"/>
          </p:cNvSpPr>
          <p:nvPr>
            <p:ph type="title"/>
          </p:nvPr>
        </p:nvSpPr>
        <p:spPr/>
        <p:txBody>
          <a:bodyPr/>
          <a:lstStyle/>
          <a:p>
            <a:r>
              <a:rPr lang="en-US" sz="4400" dirty="0" smtClean="0"/>
              <a:t>Person Structure</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13760"/>
            <a:ext cx="2225040" cy="22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561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smtClean="0"/>
              <a:t>Empl</a:t>
            </a:r>
            <a:r>
              <a:rPr lang="en-US" dirty="0" smtClean="0"/>
              <a:t> ID Concept in Campus Solutions (CS)</a:t>
            </a:r>
          </a:p>
          <a:p>
            <a:r>
              <a:rPr lang="en-US" dirty="0" smtClean="0"/>
              <a:t>Uniqueness</a:t>
            </a:r>
          </a:p>
          <a:p>
            <a:r>
              <a:rPr lang="en-US" dirty="0" err="1" smtClean="0"/>
              <a:t>Empl</a:t>
            </a:r>
            <a:r>
              <a:rPr lang="en-US" dirty="0" smtClean="0"/>
              <a:t> ID is a key element for:</a:t>
            </a:r>
          </a:p>
          <a:p>
            <a:pPr lvl="1"/>
            <a:r>
              <a:rPr lang="en-US" dirty="0" smtClean="0"/>
              <a:t>Student</a:t>
            </a:r>
          </a:p>
          <a:p>
            <a:pPr lvl="1"/>
            <a:r>
              <a:rPr lang="en-US" dirty="0" smtClean="0"/>
              <a:t>Parent / Relationship</a:t>
            </a:r>
          </a:p>
          <a:p>
            <a:pPr lvl="1"/>
            <a:r>
              <a:rPr lang="en-US" dirty="0" smtClean="0"/>
              <a:t>Staff</a:t>
            </a:r>
          </a:p>
          <a:p>
            <a:pPr lvl="1"/>
            <a:r>
              <a:rPr lang="en-US" dirty="0" smtClean="0"/>
              <a:t>Faculty</a:t>
            </a:r>
          </a:p>
          <a:p>
            <a:pPr lvl="1"/>
            <a:r>
              <a:rPr lang="en-US" dirty="0" smtClean="0"/>
              <a:t>Alumni</a:t>
            </a:r>
          </a:p>
          <a:p>
            <a:r>
              <a:rPr lang="en-US" dirty="0" smtClean="0"/>
              <a:t>Current system can have multiple SIDs</a:t>
            </a:r>
          </a:p>
        </p:txBody>
      </p:sp>
      <p:sp>
        <p:nvSpPr>
          <p:cNvPr id="3" name="Title 2"/>
          <p:cNvSpPr>
            <a:spLocks noGrp="1"/>
          </p:cNvSpPr>
          <p:nvPr>
            <p:ph type="title"/>
          </p:nvPr>
        </p:nvSpPr>
        <p:spPr/>
        <p:txBody>
          <a:bodyPr/>
          <a:lstStyle/>
          <a:p>
            <a:r>
              <a:rPr lang="en-US" sz="4400" dirty="0" smtClean="0"/>
              <a:t>Person Structure</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23</a:t>
            </a:fld>
            <a:endParaRPr lang="en-US"/>
          </a:p>
        </p:txBody>
      </p:sp>
    </p:spTree>
    <p:extLst>
      <p:ext uri="{BB962C8B-B14F-4D97-AF65-F5344CB8AC3E}">
        <p14:creationId xmlns:p14="http://schemas.microsoft.com/office/powerpoint/2010/main" val="34788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457200" y="1600200"/>
            <a:ext cx="3657600" cy="4525963"/>
          </a:xfrm>
        </p:spPr>
        <p:txBody>
          <a:bodyPr/>
          <a:lstStyle/>
          <a:p>
            <a:r>
              <a:rPr lang="en-US" dirty="0"/>
              <a:t>Address Type</a:t>
            </a:r>
          </a:p>
          <a:p>
            <a:r>
              <a:rPr lang="en-US" dirty="0"/>
              <a:t>Name Type</a:t>
            </a:r>
          </a:p>
          <a:p>
            <a:r>
              <a:rPr lang="en-US" dirty="0"/>
              <a:t>Name Prefix</a:t>
            </a:r>
          </a:p>
          <a:p>
            <a:r>
              <a:rPr lang="en-US" dirty="0"/>
              <a:t>Name Suffix</a:t>
            </a:r>
          </a:p>
          <a:p>
            <a:r>
              <a:rPr lang="en-US" dirty="0"/>
              <a:t>Citizenship Status</a:t>
            </a:r>
          </a:p>
          <a:p>
            <a:r>
              <a:rPr lang="en-US" dirty="0"/>
              <a:t>Email Address Type</a:t>
            </a:r>
          </a:p>
          <a:p>
            <a:endParaRPr lang="en-US" dirty="0"/>
          </a:p>
        </p:txBody>
      </p:sp>
      <p:sp>
        <p:nvSpPr>
          <p:cNvPr id="7" name="Content Placeholder 6"/>
          <p:cNvSpPr>
            <a:spLocks noGrp="1"/>
          </p:cNvSpPr>
          <p:nvPr>
            <p:ph sz="half" idx="2"/>
          </p:nvPr>
        </p:nvSpPr>
        <p:spPr>
          <a:xfrm>
            <a:off x="4267200" y="1600200"/>
            <a:ext cx="4419600" cy="4525963"/>
          </a:xfrm>
        </p:spPr>
        <p:txBody>
          <a:bodyPr/>
          <a:lstStyle/>
          <a:p>
            <a:r>
              <a:rPr lang="en-US" dirty="0"/>
              <a:t>Phone Type</a:t>
            </a:r>
          </a:p>
          <a:p>
            <a:r>
              <a:rPr lang="en-US" dirty="0"/>
              <a:t>Ethnic Group</a:t>
            </a:r>
          </a:p>
          <a:p>
            <a:r>
              <a:rPr lang="en-US" dirty="0"/>
              <a:t>School Type</a:t>
            </a:r>
          </a:p>
          <a:p>
            <a:r>
              <a:rPr lang="en-US" dirty="0"/>
              <a:t>Relationships</a:t>
            </a:r>
          </a:p>
          <a:p>
            <a:r>
              <a:rPr lang="en-US" dirty="0"/>
              <a:t>Accommodation </a:t>
            </a:r>
            <a:r>
              <a:rPr lang="en-US" dirty="0" smtClean="0"/>
              <a:t>Type</a:t>
            </a:r>
            <a:endParaRPr lang="en-US" dirty="0"/>
          </a:p>
          <a:p>
            <a:r>
              <a:rPr lang="en-US" dirty="0"/>
              <a:t>Residency</a:t>
            </a:r>
          </a:p>
          <a:p>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24</a:t>
            </a:fld>
            <a:endParaRPr lang="en-US"/>
          </a:p>
        </p:txBody>
      </p:sp>
    </p:spTree>
    <p:extLst>
      <p:ext uri="{BB962C8B-B14F-4D97-AF65-F5344CB8AC3E}">
        <p14:creationId xmlns:p14="http://schemas.microsoft.com/office/powerpoint/2010/main" val="10537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7360"/>
            <a:ext cx="3429000" cy="4312603"/>
          </a:xfrm>
        </p:spPr>
        <p:txBody>
          <a:bodyPr/>
          <a:lstStyle/>
          <a:p>
            <a:pPr marL="0" indent="0">
              <a:buNone/>
            </a:pPr>
            <a:r>
              <a:rPr lang="en-US" sz="2400" dirty="0" smtClean="0"/>
              <a:t>What bio-demo types should be displayed in self service? Which bio-demo types will the student be able to change?</a:t>
            </a:r>
          </a:p>
          <a:p>
            <a:pPr marL="0" indent="0">
              <a:spcBef>
                <a:spcPts val="0"/>
              </a:spcBef>
              <a:buNone/>
            </a:pPr>
            <a:endParaRPr lang="en-US" sz="2400" dirty="0" smtClean="0"/>
          </a:p>
          <a:p>
            <a:pPr marL="0" indent="0">
              <a:spcBef>
                <a:spcPts val="0"/>
              </a:spcBef>
              <a:buNone/>
            </a:pPr>
            <a:r>
              <a:rPr lang="en-US" sz="2400" dirty="0" smtClean="0"/>
              <a:t>Options:</a:t>
            </a:r>
          </a:p>
          <a:p>
            <a:pPr>
              <a:spcBef>
                <a:spcPts val="0"/>
              </a:spcBef>
            </a:pPr>
            <a:r>
              <a:rPr lang="en-US" sz="2400" dirty="0" smtClean="0"/>
              <a:t>2 Address Types</a:t>
            </a:r>
          </a:p>
          <a:p>
            <a:pPr>
              <a:spcBef>
                <a:spcPts val="0"/>
              </a:spcBef>
            </a:pPr>
            <a:r>
              <a:rPr lang="en-US" sz="2400" dirty="0" smtClean="0"/>
              <a:t>1 Phone Type</a:t>
            </a:r>
          </a:p>
          <a:p>
            <a:pPr>
              <a:spcBef>
                <a:spcPts val="0"/>
              </a:spcBef>
            </a:pPr>
            <a:r>
              <a:rPr lang="en-US" sz="2400" dirty="0" smtClean="0"/>
              <a:t>1 Email Type</a:t>
            </a:r>
          </a:p>
          <a:p>
            <a:pPr marL="0" indent="0">
              <a:buNone/>
            </a:pPr>
            <a:endParaRPr lang="en-US" dirty="0"/>
          </a:p>
        </p:txBody>
      </p:sp>
      <p:sp>
        <p:nvSpPr>
          <p:cNvPr id="3" name="Title 2"/>
          <p:cNvSpPr>
            <a:spLocks noGrp="1"/>
          </p:cNvSpPr>
          <p:nvPr>
            <p:ph type="title"/>
          </p:nvPr>
        </p:nvSpPr>
        <p:spPr/>
        <p:txBody>
          <a:bodyPr/>
          <a:lstStyle/>
          <a:p>
            <a:r>
              <a:rPr lang="en-US" sz="4400" dirty="0" smtClean="0"/>
              <a:t>Bio-Demo Data</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25</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662" y="1737360"/>
            <a:ext cx="5228555" cy="435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1152585"/>
            <a:ext cx="8153400" cy="584775"/>
          </a:xfrm>
          <a:prstGeom prst="rect">
            <a:avLst/>
          </a:prstGeom>
          <a:noFill/>
        </p:spPr>
        <p:txBody>
          <a:bodyPr wrap="square" rtlCol="0">
            <a:spAutoFit/>
          </a:bodyPr>
          <a:lstStyle/>
          <a:p>
            <a:pPr marL="0" indent="0">
              <a:buNone/>
            </a:pPr>
            <a:r>
              <a:rPr lang="en-US" sz="3200" dirty="0"/>
              <a:t>Self Service Student Center Setup</a:t>
            </a:r>
            <a:r>
              <a:rPr lang="en-US" dirty="0"/>
              <a:t>:</a:t>
            </a:r>
          </a:p>
        </p:txBody>
      </p:sp>
    </p:spTree>
    <p:extLst>
      <p:ext uri="{BB962C8B-B14F-4D97-AF65-F5344CB8AC3E}">
        <p14:creationId xmlns:p14="http://schemas.microsoft.com/office/powerpoint/2010/main" val="238290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342900" y="1267300"/>
            <a:ext cx="4902960" cy="4525963"/>
          </a:xfrm>
        </p:spPr>
        <p:txBody>
          <a:bodyPr/>
          <a:lstStyle/>
          <a:p>
            <a:r>
              <a:rPr lang="en-US" dirty="0"/>
              <a:t>Address </a:t>
            </a:r>
            <a:r>
              <a:rPr lang="en-US" dirty="0" smtClean="0"/>
              <a:t>Type Setup</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Type Control</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26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5716174" cy="322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0679"/>
          <a:stretch/>
        </p:blipFill>
        <p:spPr bwMode="auto">
          <a:xfrm>
            <a:off x="3283108" y="3810000"/>
            <a:ext cx="5648167" cy="233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06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381000" y="1219200"/>
            <a:ext cx="4267200" cy="4876800"/>
          </a:xfrm>
        </p:spPr>
        <p:txBody>
          <a:bodyPr/>
          <a:lstStyle/>
          <a:p>
            <a:r>
              <a:rPr lang="en-US" b="1" dirty="0"/>
              <a:t>Address Type</a:t>
            </a:r>
          </a:p>
          <a:p>
            <a:pPr lvl="1"/>
            <a:r>
              <a:rPr lang="en-US" dirty="0"/>
              <a:t>Home</a:t>
            </a:r>
          </a:p>
          <a:p>
            <a:pPr lvl="1"/>
            <a:r>
              <a:rPr lang="en-US" dirty="0"/>
              <a:t>Mailing</a:t>
            </a:r>
          </a:p>
          <a:p>
            <a:pPr lvl="1"/>
            <a:r>
              <a:rPr lang="en-US" dirty="0"/>
              <a:t>Check</a:t>
            </a:r>
          </a:p>
          <a:p>
            <a:pPr lvl="1"/>
            <a:r>
              <a:rPr lang="en-US" dirty="0"/>
              <a:t>Permanent</a:t>
            </a:r>
          </a:p>
          <a:p>
            <a:pPr lvl="1"/>
            <a:r>
              <a:rPr lang="en-US" dirty="0" smtClean="0"/>
              <a:t>Preferred</a:t>
            </a:r>
          </a:p>
          <a:p>
            <a:r>
              <a:rPr lang="en-US" b="1" dirty="0"/>
              <a:t>Email Address Type</a:t>
            </a:r>
          </a:p>
          <a:p>
            <a:pPr lvl="1"/>
            <a:r>
              <a:rPr lang="en-US" dirty="0"/>
              <a:t>Business</a:t>
            </a:r>
          </a:p>
          <a:p>
            <a:pPr lvl="1"/>
            <a:r>
              <a:rPr lang="en-US" dirty="0"/>
              <a:t>Campus</a:t>
            </a:r>
          </a:p>
          <a:p>
            <a:pPr lvl="1"/>
            <a:r>
              <a:rPr lang="en-US" dirty="0"/>
              <a:t>Home</a:t>
            </a:r>
          </a:p>
          <a:p>
            <a:endParaRPr lang="en-US" dirty="0"/>
          </a:p>
          <a:p>
            <a:pPr marL="0" indent="0">
              <a:buNone/>
            </a:pPr>
            <a:endParaRPr lang="en-US" dirty="0"/>
          </a:p>
        </p:txBody>
      </p:sp>
      <p:sp>
        <p:nvSpPr>
          <p:cNvPr id="7" name="Content Placeholder 6"/>
          <p:cNvSpPr>
            <a:spLocks noGrp="1"/>
          </p:cNvSpPr>
          <p:nvPr>
            <p:ph sz="half" idx="2"/>
          </p:nvPr>
        </p:nvSpPr>
        <p:spPr>
          <a:xfrm>
            <a:off x="4419600" y="1981200"/>
            <a:ext cx="4419600" cy="3505200"/>
          </a:xfrm>
        </p:spPr>
        <p:txBody>
          <a:bodyPr/>
          <a:lstStyle/>
          <a:p>
            <a:r>
              <a:rPr lang="en-US" b="1" dirty="0" smtClean="0"/>
              <a:t>Phone </a:t>
            </a:r>
            <a:r>
              <a:rPr lang="en-US" b="1" dirty="0"/>
              <a:t>Type</a:t>
            </a:r>
          </a:p>
          <a:p>
            <a:pPr lvl="1"/>
            <a:r>
              <a:rPr lang="en-US" dirty="0"/>
              <a:t>Business</a:t>
            </a:r>
          </a:p>
          <a:p>
            <a:pPr lvl="1"/>
            <a:r>
              <a:rPr lang="en-US" dirty="0"/>
              <a:t>Mobile</a:t>
            </a:r>
          </a:p>
          <a:p>
            <a:pPr lvl="1"/>
            <a:r>
              <a:rPr lang="en-US" dirty="0"/>
              <a:t>Fax</a:t>
            </a:r>
          </a:p>
          <a:p>
            <a:pPr lvl="1"/>
            <a:r>
              <a:rPr lang="en-US" dirty="0"/>
              <a:t>Home</a:t>
            </a:r>
          </a:p>
          <a:p>
            <a:pPr lvl="1"/>
            <a:r>
              <a:rPr lang="en-US" dirty="0"/>
              <a:t>Campus</a:t>
            </a:r>
          </a:p>
          <a:p>
            <a:pPr lvl="1"/>
            <a:r>
              <a:rPr lang="en-US" dirty="0" smtClean="0"/>
              <a:t>Dormitory</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27</a:t>
            </a:fld>
            <a:endParaRPr lang="en-US"/>
          </a:p>
        </p:txBody>
      </p:sp>
    </p:spTree>
    <p:extLst>
      <p:ext uri="{BB962C8B-B14F-4D97-AF65-F5344CB8AC3E}">
        <p14:creationId xmlns:p14="http://schemas.microsoft.com/office/powerpoint/2010/main" val="2183587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457200" y="1219200"/>
            <a:ext cx="3962400" cy="5029200"/>
          </a:xfrm>
        </p:spPr>
        <p:txBody>
          <a:bodyPr/>
          <a:lstStyle/>
          <a:p>
            <a:r>
              <a:rPr lang="en-US" b="1" dirty="0" smtClean="0"/>
              <a:t>Name Type</a:t>
            </a:r>
            <a:endParaRPr lang="en-US" b="1" dirty="0"/>
          </a:p>
          <a:p>
            <a:pPr lvl="1"/>
            <a:r>
              <a:rPr lang="en-US" dirty="0"/>
              <a:t>Primary</a:t>
            </a:r>
          </a:p>
          <a:p>
            <a:pPr lvl="1"/>
            <a:r>
              <a:rPr lang="en-US" dirty="0"/>
              <a:t>Preferred</a:t>
            </a:r>
          </a:p>
          <a:p>
            <a:pPr lvl="1"/>
            <a:r>
              <a:rPr lang="en-US" dirty="0"/>
              <a:t>Degree</a:t>
            </a:r>
          </a:p>
          <a:p>
            <a:pPr lvl="1"/>
            <a:r>
              <a:rPr lang="en-US" dirty="0"/>
              <a:t>Former1</a:t>
            </a:r>
          </a:p>
          <a:p>
            <a:pPr lvl="1"/>
            <a:r>
              <a:rPr lang="en-US" dirty="0"/>
              <a:t>Former2</a:t>
            </a:r>
          </a:p>
          <a:p>
            <a:pPr lvl="1"/>
            <a:r>
              <a:rPr lang="en-US" dirty="0" smtClean="0"/>
              <a:t>Legal</a:t>
            </a:r>
          </a:p>
          <a:p>
            <a:r>
              <a:rPr lang="en-US" b="1" dirty="0" smtClean="0"/>
              <a:t>Residency</a:t>
            </a:r>
          </a:p>
          <a:p>
            <a:pPr lvl="1"/>
            <a:r>
              <a:rPr lang="en-US" dirty="0" smtClean="0"/>
              <a:t>In State</a:t>
            </a:r>
          </a:p>
          <a:p>
            <a:pPr lvl="1"/>
            <a:r>
              <a:rPr lang="en-US" dirty="0" smtClean="0"/>
              <a:t>Out of State</a:t>
            </a:r>
          </a:p>
          <a:p>
            <a:pPr lvl="1"/>
            <a:r>
              <a:rPr lang="en-US" dirty="0" smtClean="0"/>
              <a:t>International Student</a:t>
            </a:r>
            <a:endParaRPr lang="en-US" dirty="0"/>
          </a:p>
          <a:p>
            <a:pPr marL="0" indent="0">
              <a:buNone/>
            </a:pPr>
            <a:endParaRPr lang="en-US" dirty="0"/>
          </a:p>
        </p:txBody>
      </p:sp>
      <p:sp>
        <p:nvSpPr>
          <p:cNvPr id="7" name="Content Placeholder 6"/>
          <p:cNvSpPr>
            <a:spLocks noGrp="1"/>
          </p:cNvSpPr>
          <p:nvPr>
            <p:ph sz="half" idx="2"/>
          </p:nvPr>
        </p:nvSpPr>
        <p:spPr>
          <a:xfrm>
            <a:off x="4267200" y="1600200"/>
            <a:ext cx="4419600" cy="4525963"/>
          </a:xfrm>
        </p:spPr>
        <p:txBody>
          <a:bodyPr/>
          <a:lstStyle/>
          <a:p>
            <a:r>
              <a:rPr lang="en-US" b="1" dirty="0"/>
              <a:t>Citizenship Status</a:t>
            </a:r>
          </a:p>
          <a:p>
            <a:pPr lvl="1"/>
            <a:r>
              <a:rPr lang="en-US" dirty="0"/>
              <a:t>Native</a:t>
            </a:r>
          </a:p>
          <a:p>
            <a:pPr lvl="1"/>
            <a:r>
              <a:rPr lang="en-US" dirty="0"/>
              <a:t>Naturalized</a:t>
            </a:r>
          </a:p>
          <a:p>
            <a:pPr lvl="1"/>
            <a:r>
              <a:rPr lang="en-US" dirty="0"/>
              <a:t>Alien Permanent</a:t>
            </a:r>
          </a:p>
          <a:p>
            <a:pPr lvl="1"/>
            <a:r>
              <a:rPr lang="en-US" dirty="0"/>
              <a:t>Alien Temporary</a:t>
            </a:r>
          </a:p>
          <a:p>
            <a:pPr lvl="1"/>
            <a:r>
              <a:rPr lang="en-US" dirty="0"/>
              <a:t>Permanent Resident</a:t>
            </a:r>
          </a:p>
          <a:p>
            <a:pPr lvl="1"/>
            <a:r>
              <a:rPr lang="en-US" dirty="0"/>
              <a:t>Employment Visa</a:t>
            </a:r>
          </a:p>
          <a:p>
            <a:pPr lvl="1"/>
            <a:r>
              <a:rPr lang="en-US" dirty="0"/>
              <a:t>Canadian Citizen</a:t>
            </a:r>
          </a:p>
          <a:p>
            <a:pPr lvl="1"/>
            <a:r>
              <a:rPr lang="en-US" dirty="0"/>
              <a:t>Other</a:t>
            </a:r>
          </a:p>
          <a:p>
            <a:pPr lvl="1"/>
            <a:r>
              <a:rPr lang="en-US" dirty="0"/>
              <a:t>Not </a:t>
            </a:r>
            <a:r>
              <a:rPr lang="en-US" dirty="0" smtClean="0"/>
              <a:t>Indicated</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28</a:t>
            </a:fld>
            <a:endParaRPr lang="en-US"/>
          </a:p>
        </p:txBody>
      </p:sp>
    </p:spTree>
    <p:extLst>
      <p:ext uri="{BB962C8B-B14F-4D97-AF65-F5344CB8AC3E}">
        <p14:creationId xmlns:p14="http://schemas.microsoft.com/office/powerpoint/2010/main" val="1947966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457200" y="1600200"/>
            <a:ext cx="3657600" cy="4525963"/>
          </a:xfrm>
        </p:spPr>
        <p:txBody>
          <a:bodyPr/>
          <a:lstStyle/>
          <a:p>
            <a:r>
              <a:rPr lang="en-US" b="1" dirty="0" smtClean="0"/>
              <a:t>Name Prefix</a:t>
            </a:r>
          </a:p>
          <a:p>
            <a:pPr lvl="1"/>
            <a:r>
              <a:rPr lang="en-US" dirty="0" err="1"/>
              <a:t>Dr</a:t>
            </a:r>
            <a:endParaRPr lang="en-US" dirty="0"/>
          </a:p>
          <a:p>
            <a:pPr lvl="1"/>
            <a:r>
              <a:rPr lang="en-US" dirty="0" err="1"/>
              <a:t>Ms</a:t>
            </a:r>
            <a:endParaRPr lang="en-US" dirty="0"/>
          </a:p>
          <a:p>
            <a:pPr lvl="1"/>
            <a:r>
              <a:rPr lang="en-US" dirty="0" err="1"/>
              <a:t>Mr</a:t>
            </a:r>
            <a:endParaRPr lang="en-US" dirty="0"/>
          </a:p>
          <a:p>
            <a:pPr lvl="1"/>
            <a:r>
              <a:rPr lang="en-US" dirty="0" err="1"/>
              <a:t>Mrs</a:t>
            </a:r>
            <a:endParaRPr lang="en-US" dirty="0"/>
          </a:p>
          <a:p>
            <a:pPr lvl="1"/>
            <a:r>
              <a:rPr lang="en-US" dirty="0"/>
              <a:t>Rev</a:t>
            </a:r>
          </a:p>
          <a:p>
            <a:pPr lvl="1"/>
            <a:r>
              <a:rPr lang="en-US" dirty="0"/>
              <a:t>Sister</a:t>
            </a:r>
          </a:p>
          <a:p>
            <a:endParaRPr lang="en-US" dirty="0"/>
          </a:p>
          <a:p>
            <a:pPr marL="0" indent="0">
              <a:buNone/>
            </a:pPr>
            <a:endParaRPr lang="en-US" dirty="0"/>
          </a:p>
        </p:txBody>
      </p:sp>
      <p:sp>
        <p:nvSpPr>
          <p:cNvPr id="7" name="Content Placeholder 6"/>
          <p:cNvSpPr>
            <a:spLocks noGrp="1"/>
          </p:cNvSpPr>
          <p:nvPr>
            <p:ph sz="half" idx="2"/>
          </p:nvPr>
        </p:nvSpPr>
        <p:spPr>
          <a:xfrm>
            <a:off x="4267200" y="1600200"/>
            <a:ext cx="4419600" cy="4525963"/>
          </a:xfrm>
        </p:spPr>
        <p:txBody>
          <a:bodyPr/>
          <a:lstStyle/>
          <a:p>
            <a:r>
              <a:rPr lang="en-US" b="1" dirty="0" smtClean="0"/>
              <a:t>Name Suffix</a:t>
            </a:r>
          </a:p>
          <a:p>
            <a:pPr lvl="1"/>
            <a:r>
              <a:rPr lang="en-US" dirty="0" smtClean="0"/>
              <a:t>II</a:t>
            </a:r>
          </a:p>
          <a:p>
            <a:pPr lvl="1"/>
            <a:r>
              <a:rPr lang="en-US" dirty="0" smtClean="0"/>
              <a:t>III</a:t>
            </a:r>
          </a:p>
          <a:p>
            <a:pPr lvl="1"/>
            <a:r>
              <a:rPr lang="en-US" dirty="0" smtClean="0"/>
              <a:t>IV</a:t>
            </a:r>
          </a:p>
          <a:p>
            <a:pPr lvl="1"/>
            <a:r>
              <a:rPr lang="en-US" dirty="0" smtClean="0"/>
              <a:t>V</a:t>
            </a:r>
          </a:p>
          <a:p>
            <a:pPr lvl="1"/>
            <a:r>
              <a:rPr lang="en-US" dirty="0" err="1" smtClean="0"/>
              <a:t>Jr</a:t>
            </a:r>
            <a:endParaRPr lang="en-US" dirty="0" smtClean="0"/>
          </a:p>
          <a:p>
            <a:pPr lvl="1"/>
            <a:r>
              <a:rPr lang="en-US" dirty="0" err="1" smtClean="0"/>
              <a:t>Sr</a:t>
            </a:r>
            <a:endParaRPr lang="en-US" dirty="0" smtClean="0"/>
          </a:p>
          <a:p>
            <a:pPr lvl="1"/>
            <a:r>
              <a:rPr lang="en-US" dirty="0" smtClean="0"/>
              <a:t>DDS</a:t>
            </a:r>
          </a:p>
          <a:p>
            <a:pPr lvl="1"/>
            <a:r>
              <a:rPr lang="en-US" dirty="0" smtClean="0"/>
              <a:t>RN</a:t>
            </a:r>
          </a:p>
          <a:p>
            <a:pPr lvl="1"/>
            <a:r>
              <a:rPr lang="en-US" dirty="0" smtClean="0"/>
              <a:t>PhD</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29</a:t>
            </a:fld>
            <a:endParaRPr lang="en-US"/>
          </a:p>
        </p:txBody>
      </p:sp>
    </p:spTree>
    <p:extLst>
      <p:ext uri="{BB962C8B-B14F-4D97-AF65-F5344CB8AC3E}">
        <p14:creationId xmlns:p14="http://schemas.microsoft.com/office/powerpoint/2010/main" val="56352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SBCTC</a:t>
            </a:r>
          </a:p>
          <a:p>
            <a:pPr lvl="1"/>
            <a:r>
              <a:rPr lang="en-US" dirty="0" smtClean="0"/>
              <a:t>Cindy Schaffer - Finance Team Lead</a:t>
            </a:r>
          </a:p>
          <a:p>
            <a:pPr lvl="1"/>
            <a:r>
              <a:rPr lang="en-US" dirty="0" smtClean="0"/>
              <a:t>Lisa Wolcott – Finance Team</a:t>
            </a:r>
            <a:endParaRPr lang="en-US" dirty="0"/>
          </a:p>
          <a:p>
            <a:r>
              <a:rPr lang="en-US" dirty="0" smtClean="0"/>
              <a:t>Ciber</a:t>
            </a:r>
          </a:p>
          <a:p>
            <a:pPr lvl="1"/>
            <a:r>
              <a:rPr lang="en-US" dirty="0" smtClean="0"/>
              <a:t>Jerry Bitter - Finance Team Lead</a:t>
            </a:r>
          </a:p>
          <a:p>
            <a:pPr lvl="1"/>
            <a:r>
              <a:rPr lang="en-US" dirty="0" smtClean="0"/>
              <a:t>Art Flower - Finance Team</a:t>
            </a:r>
          </a:p>
          <a:p>
            <a:pPr lvl="1"/>
            <a:r>
              <a:rPr lang="en-US" dirty="0" smtClean="0"/>
              <a:t>Michael Holder - Finance Team</a:t>
            </a:r>
            <a:endParaRPr lang="en-US" dirty="0"/>
          </a:p>
          <a:p>
            <a:pPr lvl="1"/>
            <a:r>
              <a:rPr lang="en-US" dirty="0" smtClean="0"/>
              <a:t>Atul Sharma - Finance Team</a:t>
            </a:r>
          </a:p>
        </p:txBody>
      </p:sp>
      <p:sp>
        <p:nvSpPr>
          <p:cNvPr id="3" name="Title 2"/>
          <p:cNvSpPr>
            <a:spLocks noGrp="1"/>
          </p:cNvSpPr>
          <p:nvPr>
            <p:ph type="title"/>
          </p:nvPr>
        </p:nvSpPr>
        <p:spPr/>
        <p:txBody>
          <a:bodyPr/>
          <a:lstStyle/>
          <a:p>
            <a:r>
              <a:rPr lang="en-US" dirty="0" smtClean="0"/>
              <a:t>Morning Introductions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91447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533400" y="1219200"/>
            <a:ext cx="4191000" cy="4525963"/>
          </a:xfrm>
        </p:spPr>
        <p:txBody>
          <a:bodyPr/>
          <a:lstStyle/>
          <a:p>
            <a:r>
              <a:rPr lang="en-US" b="1" dirty="0"/>
              <a:t>Ethnic Group</a:t>
            </a:r>
          </a:p>
          <a:p>
            <a:pPr lvl="1"/>
            <a:r>
              <a:rPr lang="en-US" dirty="0"/>
              <a:t>Yaqui</a:t>
            </a:r>
          </a:p>
          <a:p>
            <a:pPr lvl="1"/>
            <a:r>
              <a:rPr lang="en-US" dirty="0"/>
              <a:t>White</a:t>
            </a:r>
          </a:p>
          <a:p>
            <a:pPr lvl="1"/>
            <a:r>
              <a:rPr lang="en-US" dirty="0"/>
              <a:t>Vietnamese</a:t>
            </a:r>
          </a:p>
          <a:p>
            <a:pPr lvl="1"/>
            <a:r>
              <a:rPr lang="en-US" dirty="0"/>
              <a:t>Thai</a:t>
            </a:r>
          </a:p>
          <a:p>
            <a:pPr lvl="1"/>
            <a:r>
              <a:rPr lang="en-US" dirty="0"/>
              <a:t>Spanish</a:t>
            </a:r>
          </a:p>
          <a:p>
            <a:pPr lvl="1"/>
            <a:r>
              <a:rPr lang="en-US" dirty="0"/>
              <a:t>South American</a:t>
            </a:r>
          </a:p>
          <a:p>
            <a:pPr lvl="1"/>
            <a:r>
              <a:rPr lang="en-US" dirty="0"/>
              <a:t>Filipino</a:t>
            </a:r>
          </a:p>
          <a:p>
            <a:pPr lvl="1"/>
            <a:r>
              <a:rPr lang="en-US" dirty="0"/>
              <a:t>Native Hawaiian/Pacific Islander</a:t>
            </a:r>
          </a:p>
          <a:p>
            <a:pPr lvl="1"/>
            <a:r>
              <a:rPr lang="en-US" dirty="0"/>
              <a:t>Etc…..</a:t>
            </a:r>
          </a:p>
          <a:p>
            <a:pPr marL="0" indent="0">
              <a:buNone/>
            </a:pPr>
            <a:endParaRPr lang="en-US" dirty="0"/>
          </a:p>
        </p:txBody>
      </p:sp>
      <p:sp>
        <p:nvSpPr>
          <p:cNvPr id="7" name="Content Placeholder 6"/>
          <p:cNvSpPr>
            <a:spLocks noGrp="1"/>
          </p:cNvSpPr>
          <p:nvPr>
            <p:ph sz="half" idx="2"/>
          </p:nvPr>
        </p:nvSpPr>
        <p:spPr>
          <a:xfrm>
            <a:off x="4800600" y="1600200"/>
            <a:ext cx="3886200" cy="4525963"/>
          </a:xfrm>
        </p:spPr>
        <p:txBody>
          <a:bodyPr/>
          <a:lstStyle/>
          <a:p>
            <a:r>
              <a:rPr lang="en-US" b="1" dirty="0" smtClean="0"/>
              <a:t>School Type</a:t>
            </a:r>
          </a:p>
          <a:p>
            <a:pPr lvl="1"/>
            <a:r>
              <a:rPr lang="en-US" dirty="0" smtClean="0"/>
              <a:t>Secondary</a:t>
            </a:r>
          </a:p>
          <a:p>
            <a:pPr lvl="1"/>
            <a:r>
              <a:rPr lang="en-US" dirty="0" smtClean="0"/>
              <a:t>Community College</a:t>
            </a:r>
          </a:p>
          <a:p>
            <a:pPr lvl="1"/>
            <a:r>
              <a:rPr lang="en-US" dirty="0" smtClean="0"/>
              <a:t>College</a:t>
            </a:r>
          </a:p>
          <a:p>
            <a:pPr lvl="1"/>
            <a:r>
              <a:rPr lang="en-US" dirty="0" smtClean="0"/>
              <a:t>University</a:t>
            </a:r>
          </a:p>
          <a:p>
            <a:pPr lvl="1"/>
            <a:r>
              <a:rPr lang="en-US" dirty="0" smtClean="0"/>
              <a:t>Vocational</a:t>
            </a:r>
          </a:p>
          <a:p>
            <a:pPr lvl="1"/>
            <a:r>
              <a:rPr lang="en-US" dirty="0" smtClean="0"/>
              <a:t>Vocational Education Training</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t>30</a:t>
            </a:fld>
            <a:endParaRPr lang="en-US"/>
          </a:p>
        </p:txBody>
      </p:sp>
    </p:spTree>
    <p:extLst>
      <p:ext uri="{BB962C8B-B14F-4D97-AF65-F5344CB8AC3E}">
        <p14:creationId xmlns:p14="http://schemas.microsoft.com/office/powerpoint/2010/main" val="189716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Bio-Demo Data</a:t>
            </a:r>
            <a:endParaRPr lang="en-US" dirty="0"/>
          </a:p>
        </p:txBody>
      </p:sp>
      <p:sp>
        <p:nvSpPr>
          <p:cNvPr id="6" name="Content Placeholder 5"/>
          <p:cNvSpPr>
            <a:spLocks noGrp="1"/>
          </p:cNvSpPr>
          <p:nvPr>
            <p:ph sz="half" idx="1"/>
          </p:nvPr>
        </p:nvSpPr>
        <p:spPr>
          <a:xfrm>
            <a:off x="457200" y="1600200"/>
            <a:ext cx="4191000" cy="4525963"/>
          </a:xfrm>
        </p:spPr>
        <p:txBody>
          <a:bodyPr/>
          <a:lstStyle/>
          <a:p>
            <a:r>
              <a:rPr lang="en-US" b="1" dirty="0" smtClean="0"/>
              <a:t>Relationships</a:t>
            </a:r>
          </a:p>
          <a:p>
            <a:pPr lvl="1"/>
            <a:r>
              <a:rPr lang="en-US" dirty="0" smtClean="0"/>
              <a:t>Brother / Sister</a:t>
            </a:r>
          </a:p>
          <a:p>
            <a:pPr lvl="1"/>
            <a:r>
              <a:rPr lang="en-US" dirty="0" smtClean="0"/>
              <a:t>Son / Daughter</a:t>
            </a:r>
          </a:p>
          <a:p>
            <a:pPr lvl="1"/>
            <a:r>
              <a:rPr lang="en-US" dirty="0" smtClean="0"/>
              <a:t>Father / Mother</a:t>
            </a:r>
          </a:p>
          <a:p>
            <a:pPr lvl="1"/>
            <a:r>
              <a:rPr lang="en-US" dirty="0" smtClean="0"/>
              <a:t>Guardian</a:t>
            </a:r>
          </a:p>
          <a:p>
            <a:pPr lvl="1"/>
            <a:r>
              <a:rPr lang="en-US" dirty="0" smtClean="0"/>
              <a:t>Loan Co-Maker</a:t>
            </a:r>
          </a:p>
          <a:p>
            <a:pPr lvl="1"/>
            <a:r>
              <a:rPr lang="en-US" dirty="0" smtClean="0"/>
              <a:t>Spouse</a:t>
            </a:r>
          </a:p>
          <a:p>
            <a:pPr lvl="1"/>
            <a:r>
              <a:rPr lang="en-US" dirty="0" smtClean="0"/>
              <a:t>Partner</a:t>
            </a:r>
          </a:p>
          <a:p>
            <a:pPr lvl="1"/>
            <a:r>
              <a:rPr lang="en-US" dirty="0" smtClean="0"/>
              <a:t>Etc…</a:t>
            </a:r>
          </a:p>
          <a:p>
            <a:pPr lvl="1"/>
            <a:endParaRPr lang="en-US" dirty="0" smtClean="0"/>
          </a:p>
        </p:txBody>
      </p:sp>
      <p:sp>
        <p:nvSpPr>
          <p:cNvPr id="7" name="Content Placeholder 6"/>
          <p:cNvSpPr>
            <a:spLocks noGrp="1"/>
          </p:cNvSpPr>
          <p:nvPr>
            <p:ph sz="half" idx="2"/>
          </p:nvPr>
        </p:nvSpPr>
        <p:spPr>
          <a:xfrm>
            <a:off x="4038600" y="1600200"/>
            <a:ext cx="4648200" cy="4525963"/>
          </a:xfrm>
        </p:spPr>
        <p:txBody>
          <a:bodyPr/>
          <a:lstStyle/>
          <a:p>
            <a:r>
              <a:rPr lang="en-US" b="1" dirty="0" smtClean="0"/>
              <a:t>Accommodation Types</a:t>
            </a:r>
          </a:p>
          <a:p>
            <a:pPr lvl="1"/>
            <a:r>
              <a:rPr lang="en-US" dirty="0" smtClean="0"/>
              <a:t>Telephone Induction Loop</a:t>
            </a:r>
          </a:p>
          <a:p>
            <a:pPr lvl="1"/>
            <a:r>
              <a:rPr lang="en-US" dirty="0" smtClean="0"/>
              <a:t>Accessible Entrance</a:t>
            </a:r>
          </a:p>
          <a:p>
            <a:pPr lvl="1"/>
            <a:r>
              <a:rPr lang="en-US" dirty="0" smtClean="0"/>
              <a:t>Add a Ramp</a:t>
            </a:r>
          </a:p>
          <a:p>
            <a:pPr lvl="1"/>
            <a:r>
              <a:rPr lang="en-US" dirty="0" smtClean="0"/>
              <a:t>Alternate Ground Access</a:t>
            </a:r>
          </a:p>
          <a:p>
            <a:pPr lvl="1"/>
            <a:r>
              <a:rPr lang="en-US" dirty="0" smtClean="0"/>
              <a:t>Repair Uneven Paving</a:t>
            </a:r>
          </a:p>
          <a:p>
            <a:pPr lvl="1"/>
            <a:r>
              <a:rPr lang="en-US" dirty="0" smtClean="0"/>
              <a:t>Handicapped Restrooms</a:t>
            </a:r>
          </a:p>
          <a:p>
            <a:pPr lvl="1"/>
            <a:r>
              <a:rPr lang="en-US" dirty="0" smtClean="0"/>
              <a:t>Audible Elevators</a:t>
            </a:r>
          </a:p>
          <a:p>
            <a:pPr lvl="1"/>
            <a:r>
              <a:rPr lang="en-US" dirty="0" smtClean="0"/>
              <a:t>Lower Elevator Buttons</a:t>
            </a:r>
          </a:p>
          <a:p>
            <a:pPr lvl="1"/>
            <a:r>
              <a:rPr lang="en-US" dirty="0" smtClean="0"/>
              <a:t>Adjusted Work Hours</a:t>
            </a:r>
          </a:p>
          <a:p>
            <a:pPr lvl="1"/>
            <a:r>
              <a:rPr lang="en-US" dirty="0" smtClean="0"/>
              <a:t>Etc…</a:t>
            </a:r>
          </a:p>
        </p:txBody>
      </p:sp>
      <p:sp>
        <p:nvSpPr>
          <p:cNvPr id="4" name="Slide Number Placeholder 3"/>
          <p:cNvSpPr>
            <a:spLocks noGrp="1"/>
          </p:cNvSpPr>
          <p:nvPr>
            <p:ph type="sldNum" sz="quarter" idx="12"/>
          </p:nvPr>
        </p:nvSpPr>
        <p:spPr/>
        <p:txBody>
          <a:bodyPr/>
          <a:lstStyle/>
          <a:p>
            <a:fld id="{36E1A458-F34A-4426-820C-5767D69C6D10}" type="slidenum">
              <a:rPr lang="en-US" smtClean="0"/>
              <a:t>31</a:t>
            </a:fld>
            <a:endParaRPr lang="en-US"/>
          </a:p>
        </p:txBody>
      </p:sp>
    </p:spTree>
    <p:extLst>
      <p:ext uri="{BB962C8B-B14F-4D97-AF65-F5344CB8AC3E}">
        <p14:creationId xmlns:p14="http://schemas.microsoft.com/office/powerpoint/2010/main" val="156997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a:t>Search/Match enables you to define search parameters that </a:t>
            </a:r>
            <a:r>
              <a:rPr lang="en-US" sz="2400" dirty="0" smtClean="0"/>
              <a:t>can be used </a:t>
            </a:r>
            <a:r>
              <a:rPr lang="en-US" sz="2400" dirty="0"/>
              <a:t>to determine whether a potential duplicate </a:t>
            </a:r>
            <a:r>
              <a:rPr lang="en-US" sz="2400" dirty="0" smtClean="0"/>
              <a:t>person exists.</a:t>
            </a:r>
          </a:p>
          <a:p>
            <a:pPr marL="0" indent="0">
              <a:buNone/>
            </a:pPr>
            <a:endParaRPr lang="en-US" sz="2400" dirty="0"/>
          </a:p>
          <a:p>
            <a:r>
              <a:rPr lang="en-US" sz="2400" dirty="0"/>
              <a:t>Global ad hoc search/match example. </a:t>
            </a:r>
            <a:r>
              <a:rPr lang="en-US" sz="2400" dirty="0" smtClean="0"/>
              <a:t>With 1 definition, it </a:t>
            </a:r>
            <a:r>
              <a:rPr lang="en-US" sz="2400" dirty="0"/>
              <a:t>should </a:t>
            </a:r>
            <a:r>
              <a:rPr lang="en-US" sz="2400" dirty="0" smtClean="0"/>
              <a:t>accommodate </a:t>
            </a:r>
            <a:r>
              <a:rPr lang="en-US" sz="2400" dirty="0"/>
              <a:t>all areas.</a:t>
            </a:r>
          </a:p>
          <a:p>
            <a:r>
              <a:rPr lang="en-US" sz="2400" dirty="0" smtClean="0"/>
              <a:t>HCM search/match example</a:t>
            </a:r>
          </a:p>
          <a:p>
            <a:r>
              <a:rPr lang="en-US" sz="2400" dirty="0" smtClean="0"/>
              <a:t>Existing </a:t>
            </a:r>
            <a:r>
              <a:rPr lang="en-US" sz="2400" dirty="0"/>
              <a:t>system search/match (SMS and FAM)</a:t>
            </a:r>
          </a:p>
          <a:p>
            <a:r>
              <a:rPr lang="en-US" sz="2400" dirty="0"/>
              <a:t>PS Financial Aid ISIR Load search/match example</a:t>
            </a:r>
          </a:p>
          <a:p>
            <a:pPr marL="0" indent="0">
              <a:buNone/>
            </a:pPr>
            <a:endParaRPr lang="en-US" sz="2400" dirty="0"/>
          </a:p>
          <a:p>
            <a:pPr marL="0" indent="0">
              <a:buNone/>
            </a:pPr>
            <a:endParaRPr lang="en-US" sz="2400" dirty="0"/>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32</a:t>
            </a:fld>
            <a:endParaRPr lang="en-US"/>
          </a:p>
        </p:txBody>
      </p:sp>
    </p:spTree>
    <p:extLst>
      <p:ext uri="{BB962C8B-B14F-4D97-AF65-F5344CB8AC3E}">
        <p14:creationId xmlns:p14="http://schemas.microsoft.com/office/powerpoint/2010/main" val="3200759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066800"/>
            <a:ext cx="4797888" cy="579120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740" y="2438400"/>
            <a:ext cx="2491748" cy="3629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6" y="2438400"/>
            <a:ext cx="2300068" cy="3322320"/>
          </a:xfrm>
          <a:prstGeom prst="rect">
            <a:avLst/>
          </a:prstGeom>
        </p:spPr>
      </p:pic>
    </p:spTree>
    <p:extLst>
      <p:ext uri="{BB962C8B-B14F-4D97-AF65-F5344CB8AC3E}">
        <p14:creationId xmlns:p14="http://schemas.microsoft.com/office/powerpoint/2010/main" val="2194532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30763"/>
          </a:xfrm>
        </p:spPr>
        <p:txBody>
          <a:bodyPr/>
          <a:lstStyle/>
          <a:p>
            <a:pPr marL="0" indent="0">
              <a:buNone/>
            </a:pPr>
            <a:endParaRPr lang="en-US" sz="2600" dirty="0" smtClean="0"/>
          </a:p>
          <a:p>
            <a:pPr marL="0" indent="0">
              <a:buNone/>
            </a:pPr>
            <a:r>
              <a:rPr lang="en-US" sz="3600" dirty="0"/>
              <a:t>HCM (Human Capital Management) uses 3 types of </a:t>
            </a:r>
            <a:r>
              <a:rPr lang="en-US" sz="3600" dirty="0" smtClean="0"/>
              <a:t>search/match </a:t>
            </a:r>
            <a:r>
              <a:rPr lang="en-US" sz="3600" dirty="0"/>
              <a:t>rules:</a:t>
            </a:r>
          </a:p>
          <a:p>
            <a:pPr lvl="0"/>
            <a:r>
              <a:rPr lang="en-US" sz="3600" dirty="0"/>
              <a:t>Person (</a:t>
            </a:r>
            <a:r>
              <a:rPr lang="en-US" sz="3600" dirty="0" smtClean="0"/>
              <a:t>EMPL ID</a:t>
            </a:r>
            <a:r>
              <a:rPr lang="en-US" sz="3600" dirty="0"/>
              <a:t>)</a:t>
            </a:r>
          </a:p>
          <a:p>
            <a:pPr lvl="0"/>
            <a:r>
              <a:rPr lang="en-US" sz="3600" dirty="0"/>
              <a:t>Applicant </a:t>
            </a:r>
          </a:p>
          <a:p>
            <a:pPr lvl="0"/>
            <a:r>
              <a:rPr lang="en-US" sz="3600" dirty="0"/>
              <a:t>Organization</a:t>
            </a:r>
          </a:p>
          <a:p>
            <a:pPr marL="0" indent="0">
              <a:buNone/>
            </a:pPr>
            <a:endParaRPr lang="en-US" sz="2600" dirty="0" smtClean="0"/>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34</a:t>
            </a:fld>
            <a:endParaRPr lang="en-US" dirty="0"/>
          </a:p>
        </p:txBody>
      </p:sp>
    </p:spTree>
    <p:extLst>
      <p:ext uri="{BB962C8B-B14F-4D97-AF65-F5344CB8AC3E}">
        <p14:creationId xmlns:p14="http://schemas.microsoft.com/office/powerpoint/2010/main" val="342112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4830763"/>
          </a:xfrm>
        </p:spPr>
        <p:txBody>
          <a:bodyPr/>
          <a:lstStyle/>
          <a:p>
            <a:pPr marL="0" indent="0">
              <a:buNone/>
            </a:pPr>
            <a:r>
              <a:rPr lang="en-US" sz="2800" b="1" dirty="0"/>
              <a:t>HCM </a:t>
            </a:r>
            <a:r>
              <a:rPr lang="en-US" sz="2800" b="1" dirty="0" smtClean="0"/>
              <a:t>Search/Match </a:t>
            </a:r>
            <a:r>
              <a:rPr lang="en-US" sz="2800" b="1" dirty="0"/>
              <a:t>Example </a:t>
            </a:r>
            <a:r>
              <a:rPr lang="en-US" sz="2800" dirty="0" smtClean="0"/>
              <a:t>- </a:t>
            </a:r>
            <a:r>
              <a:rPr lang="en-US" sz="2800" b="1" dirty="0" smtClean="0"/>
              <a:t>Preparing </a:t>
            </a:r>
            <a:r>
              <a:rPr lang="en-US" sz="2800" b="1" dirty="0"/>
              <a:t>for Hire</a:t>
            </a:r>
            <a:endParaRPr lang="en-US" sz="2800" dirty="0"/>
          </a:p>
          <a:p>
            <a:pPr marL="0" indent="0">
              <a:buNone/>
            </a:pPr>
            <a:endParaRPr lang="en-US" sz="2600" dirty="0" smtClean="0"/>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35</a:t>
            </a:fld>
            <a:endParaRPr lang="en-US" dirty="0"/>
          </a:p>
        </p:txBody>
      </p:sp>
      <p:pic>
        <p:nvPicPr>
          <p:cNvPr id="5" name="Picture 4"/>
          <p:cNvPicPr/>
          <p:nvPr/>
        </p:nvPicPr>
        <p:blipFill rotWithShape="1">
          <a:blip r:embed="rId3"/>
          <a:srcRect t="3532" r="7665" b="3467"/>
          <a:stretch/>
        </p:blipFill>
        <p:spPr bwMode="auto">
          <a:xfrm>
            <a:off x="381000" y="1828800"/>
            <a:ext cx="8382000" cy="42672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1194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30763"/>
          </a:xfrm>
        </p:spPr>
        <p:txBody>
          <a:bodyPr/>
          <a:lstStyle/>
          <a:p>
            <a:pPr marL="0" indent="0">
              <a:buNone/>
            </a:pPr>
            <a:r>
              <a:rPr lang="en-US" sz="2600" dirty="0" smtClean="0"/>
              <a:t>The current global student search/match between FAM and SMS:</a:t>
            </a:r>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382000" cy="3505200"/>
          </a:xfrm>
          <a:prstGeom prst="rect">
            <a:avLst/>
          </a:prstGeom>
          <a:noFill/>
          <a:ln w="12700">
            <a:solidFill>
              <a:schemeClr val="tx1"/>
            </a:solidFill>
          </a:ln>
        </p:spPr>
      </p:pic>
    </p:spTree>
    <p:extLst>
      <p:ext uri="{BB962C8B-B14F-4D97-AF65-F5344CB8AC3E}">
        <p14:creationId xmlns:p14="http://schemas.microsoft.com/office/powerpoint/2010/main" val="391234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30763"/>
          </a:xfrm>
        </p:spPr>
        <p:txBody>
          <a:bodyPr/>
          <a:lstStyle/>
          <a:p>
            <a:pPr marL="0" indent="0">
              <a:buNone/>
            </a:pPr>
            <a:r>
              <a:rPr lang="en-US" sz="2600" dirty="0" smtClean="0"/>
              <a:t>The current student search/match, FAM only:</a:t>
            </a:r>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37</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686800" cy="4038600"/>
          </a:xfrm>
          <a:prstGeom prst="rect">
            <a:avLst/>
          </a:prstGeom>
          <a:noFill/>
          <a:ln w="12700">
            <a:solidFill>
              <a:schemeClr val="tx1"/>
            </a:solidFill>
          </a:ln>
        </p:spPr>
      </p:pic>
    </p:spTree>
    <p:extLst>
      <p:ext uri="{BB962C8B-B14F-4D97-AF65-F5344CB8AC3E}">
        <p14:creationId xmlns:p14="http://schemas.microsoft.com/office/powerpoint/2010/main" val="63589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30763"/>
          </a:xfrm>
        </p:spPr>
        <p:txBody>
          <a:bodyPr/>
          <a:lstStyle/>
          <a:p>
            <a:pPr marL="0" indent="0">
              <a:buNone/>
            </a:pPr>
            <a:r>
              <a:rPr lang="en-US" sz="2600" dirty="0" smtClean="0"/>
              <a:t>What search elements are needed for a global ad hoc search? Best practice discussion results:</a:t>
            </a:r>
          </a:p>
          <a:p>
            <a:r>
              <a:rPr lang="en-US" sz="2600" dirty="0" smtClean="0"/>
              <a:t>National ID (SSN)</a:t>
            </a:r>
          </a:p>
          <a:p>
            <a:r>
              <a:rPr lang="en-US" sz="2600" dirty="0"/>
              <a:t>External </a:t>
            </a:r>
            <a:r>
              <a:rPr lang="en-US" sz="2600" dirty="0" smtClean="0"/>
              <a:t>System ID (legacy IDs) </a:t>
            </a:r>
            <a:endParaRPr lang="en-US" sz="2600" dirty="0"/>
          </a:p>
          <a:p>
            <a:r>
              <a:rPr lang="en-US" sz="2600" dirty="0" smtClean="0"/>
              <a:t>DOB</a:t>
            </a:r>
          </a:p>
          <a:p>
            <a:r>
              <a:rPr lang="en-US" sz="2600" dirty="0" smtClean="0"/>
              <a:t>Gender (M, F or Unknown)</a:t>
            </a:r>
          </a:p>
          <a:p>
            <a:r>
              <a:rPr lang="en-US" sz="2600" dirty="0" smtClean="0"/>
              <a:t>Last Name, First Name, Middle Initial</a:t>
            </a:r>
          </a:p>
          <a:p>
            <a:r>
              <a:rPr lang="en-US" sz="2600" dirty="0" smtClean="0"/>
              <a:t>Address Line1 (street address)</a:t>
            </a:r>
          </a:p>
          <a:p>
            <a:r>
              <a:rPr lang="en-US" sz="2600" dirty="0" smtClean="0"/>
              <a:t>Postal Code</a:t>
            </a:r>
          </a:p>
          <a:p>
            <a:r>
              <a:rPr lang="en-US" sz="2600" dirty="0" smtClean="0"/>
              <a:t>Email</a:t>
            </a:r>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38</a:t>
            </a:fld>
            <a:endParaRPr lang="en-US" dirty="0"/>
          </a:p>
        </p:txBody>
      </p:sp>
    </p:spTree>
    <p:extLst>
      <p:ext uri="{BB962C8B-B14F-4D97-AF65-F5344CB8AC3E}">
        <p14:creationId xmlns:p14="http://schemas.microsoft.com/office/powerpoint/2010/main" val="349741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Global Ad Hoc Search/Match Example:</a:t>
            </a:r>
            <a:endParaRPr lang="en-US" sz="2800" dirty="0"/>
          </a:p>
        </p:txBody>
      </p:sp>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39</a:t>
            </a:fld>
            <a:endParaRPr lang="en-US" dirty="0"/>
          </a:p>
        </p:txBody>
      </p:sp>
      <p:pic>
        <p:nvPicPr>
          <p:cNvPr id="6" name="Picture 5"/>
          <p:cNvPicPr/>
          <p:nvPr/>
        </p:nvPicPr>
        <p:blipFill rotWithShape="1">
          <a:blip r:embed="rId3"/>
          <a:srcRect t="19588" r="34295" b="3713"/>
          <a:stretch/>
        </p:blipFill>
        <p:spPr bwMode="auto">
          <a:xfrm>
            <a:off x="1447800" y="1661161"/>
            <a:ext cx="6248400" cy="458724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91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PeopleSoft Finance Terminology</a:t>
            </a:r>
          </a:p>
          <a:p>
            <a:pPr lvl="1"/>
            <a:r>
              <a:rPr lang="en-US" dirty="0" smtClean="0"/>
              <a:t>Chartfield</a:t>
            </a:r>
          </a:p>
          <a:p>
            <a:pPr lvl="1"/>
            <a:r>
              <a:rPr lang="en-US" dirty="0" smtClean="0"/>
              <a:t>Chartblock</a:t>
            </a:r>
          </a:p>
          <a:p>
            <a:pPr lvl="1"/>
            <a:r>
              <a:rPr lang="en-US" dirty="0" smtClean="0"/>
              <a:t>Required Chartfield</a:t>
            </a:r>
          </a:p>
          <a:p>
            <a:pPr lvl="1"/>
            <a:r>
              <a:rPr lang="en-US" dirty="0" smtClean="0"/>
              <a:t>Optional Chartfield</a:t>
            </a:r>
          </a:p>
          <a:p>
            <a:pPr lvl="1"/>
            <a:r>
              <a:rPr lang="en-US" dirty="0" smtClean="0"/>
              <a:t>Business Unit</a:t>
            </a:r>
          </a:p>
          <a:p>
            <a:pPr lvl="1"/>
            <a:r>
              <a:rPr lang="en-US" dirty="0" smtClean="0"/>
              <a:t>Global/Local Controls</a:t>
            </a:r>
          </a:p>
          <a:p>
            <a:pPr lvl="1"/>
            <a:r>
              <a:rPr lang="en-US" dirty="0" smtClean="0"/>
              <a:t>Tree</a:t>
            </a:r>
          </a:p>
          <a:p>
            <a:pPr lvl="1"/>
            <a:endParaRPr lang="en-US" dirty="0"/>
          </a:p>
        </p:txBody>
      </p:sp>
      <p:sp>
        <p:nvSpPr>
          <p:cNvPr id="3" name="Title 2"/>
          <p:cNvSpPr>
            <a:spLocks noGrp="1"/>
          </p:cNvSpPr>
          <p:nvPr>
            <p:ph type="title"/>
          </p:nvPr>
        </p:nvSpPr>
        <p:spPr/>
        <p:txBody>
          <a:bodyPr/>
          <a:lstStyle/>
          <a:p>
            <a:r>
              <a:rPr lang="en-US" dirty="0" smtClean="0"/>
              <a:t>Useful Terminology - FSCM</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5814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64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40</a:t>
            </a:fld>
            <a:endParaRPr lang="en-US" dirty="0"/>
          </a:p>
        </p:txBody>
      </p:sp>
      <p:sp>
        <p:nvSpPr>
          <p:cNvPr id="9" name="Content Placeholder 8"/>
          <p:cNvSpPr>
            <a:spLocks noGrp="1"/>
          </p:cNvSpPr>
          <p:nvPr>
            <p:ph idx="1"/>
          </p:nvPr>
        </p:nvSpPr>
        <p:spPr>
          <a:xfrm>
            <a:off x="304800" y="1143000"/>
            <a:ext cx="8610600" cy="4906963"/>
          </a:xfrm>
        </p:spPr>
        <p:txBody>
          <a:bodyPr/>
          <a:lstStyle/>
          <a:p>
            <a:pPr marL="0" indent="0">
              <a:buNone/>
            </a:pPr>
            <a:r>
              <a:rPr lang="en-US" sz="4000" dirty="0">
                <a:latin typeface="Arial" pitchFamily="34" charset="0"/>
                <a:cs typeface="Arial" pitchFamily="34" charset="0"/>
              </a:rPr>
              <a:t>Financial Aid uses 4 types of </a:t>
            </a:r>
            <a:r>
              <a:rPr lang="en-US" sz="4000" dirty="0" smtClean="0">
                <a:latin typeface="Arial" pitchFamily="34" charset="0"/>
                <a:cs typeface="Arial" pitchFamily="34" charset="0"/>
              </a:rPr>
              <a:t>search/match </a:t>
            </a:r>
            <a:r>
              <a:rPr lang="en-US" sz="4000" dirty="0">
                <a:latin typeface="Arial" pitchFamily="34" charset="0"/>
                <a:cs typeface="Arial" pitchFamily="34" charset="0"/>
              </a:rPr>
              <a:t>rules</a:t>
            </a:r>
            <a:r>
              <a:rPr lang="en-US" sz="4000" dirty="0" smtClean="0">
                <a:latin typeface="Arial" pitchFamily="34" charset="0"/>
                <a:cs typeface="Arial" pitchFamily="34" charset="0"/>
              </a:rPr>
              <a:t>:</a:t>
            </a:r>
          </a:p>
          <a:p>
            <a:pPr marL="457200" indent="-457200">
              <a:buFont typeface="+mj-lt"/>
              <a:buAutoNum type="arabicPeriod"/>
            </a:pPr>
            <a:r>
              <a:rPr lang="en-US" sz="4000" dirty="0" smtClean="0">
                <a:latin typeface="Arial" pitchFamily="34" charset="0"/>
                <a:cs typeface="Arial" pitchFamily="34" charset="0"/>
              </a:rPr>
              <a:t>Global Ad Hoc Search</a:t>
            </a:r>
          </a:p>
          <a:p>
            <a:pPr marL="457200" indent="-457200">
              <a:buFont typeface="+mj-lt"/>
              <a:buAutoNum type="arabicPeriod"/>
            </a:pPr>
            <a:r>
              <a:rPr lang="en-US" sz="4000" dirty="0" smtClean="0">
                <a:latin typeface="Arial" pitchFamily="34" charset="0"/>
                <a:cs typeface="Arial" pitchFamily="34" charset="0"/>
              </a:rPr>
              <a:t>ISIR Load Search</a:t>
            </a:r>
          </a:p>
          <a:p>
            <a:pPr marL="457200" indent="-457200">
              <a:buFont typeface="+mj-lt"/>
              <a:buAutoNum type="arabicPeriod"/>
            </a:pPr>
            <a:r>
              <a:rPr lang="en-US" sz="4000" dirty="0" smtClean="0">
                <a:latin typeface="Arial" pitchFamily="34" charset="0"/>
                <a:cs typeface="Arial" pitchFamily="34" charset="0"/>
              </a:rPr>
              <a:t>NSLDS Load Search</a:t>
            </a:r>
          </a:p>
          <a:p>
            <a:pPr marL="457200" indent="-457200">
              <a:buFont typeface="+mj-lt"/>
              <a:buAutoNum type="arabicPeriod"/>
            </a:pPr>
            <a:r>
              <a:rPr lang="en-US" sz="4000" dirty="0" smtClean="0">
                <a:latin typeface="Arial" pitchFamily="34" charset="0"/>
                <a:cs typeface="Arial" pitchFamily="34" charset="0"/>
              </a:rPr>
              <a:t>External Award Search</a:t>
            </a:r>
          </a:p>
        </p:txBody>
      </p:sp>
    </p:spTree>
    <p:extLst>
      <p:ext uri="{BB962C8B-B14F-4D97-AF65-F5344CB8AC3E}">
        <p14:creationId xmlns:p14="http://schemas.microsoft.com/office/powerpoint/2010/main" val="370385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670560"/>
          </a:xfrm>
        </p:spPr>
        <p:txBody>
          <a:bodyPr/>
          <a:lstStyle/>
          <a:p>
            <a:r>
              <a:rPr lang="en-US" sz="4400" dirty="0" smtClean="0"/>
              <a:t>Search/Match </a:t>
            </a:r>
            <a:r>
              <a:rPr lang="en-US" sz="4400" dirty="0"/>
              <a:t>- </a:t>
            </a:r>
            <a:r>
              <a:rPr lang="en-US" sz="2800" dirty="0"/>
              <a:t>Global Ad Hoc </a:t>
            </a:r>
            <a:r>
              <a:rPr lang="en-US" sz="2800" dirty="0" smtClean="0"/>
              <a:t>Search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41</a:t>
            </a:fld>
            <a:endParaRPr lang="en-US" dirty="0"/>
          </a:p>
        </p:txBody>
      </p:sp>
      <p:sp>
        <p:nvSpPr>
          <p:cNvPr id="2" name="Content Placeholder 1"/>
          <p:cNvSpPr>
            <a:spLocks noGrp="1"/>
          </p:cNvSpPr>
          <p:nvPr>
            <p:ph idx="1"/>
          </p:nvPr>
        </p:nvSpPr>
        <p:spPr/>
        <p:txBody>
          <a:bodyPr/>
          <a:lstStyle/>
          <a:p>
            <a:endParaRPr lang="en-US" dirty="0"/>
          </a:p>
        </p:txBody>
      </p:sp>
      <p:pic>
        <p:nvPicPr>
          <p:cNvPr id="6" name="Picture 5"/>
          <p:cNvPicPr/>
          <p:nvPr/>
        </p:nvPicPr>
        <p:blipFill rotWithShape="1">
          <a:blip r:embed="rId3"/>
          <a:srcRect t="25840" r="45643" b="22269"/>
          <a:stretch/>
        </p:blipFill>
        <p:spPr bwMode="auto">
          <a:xfrm>
            <a:off x="914400" y="1219200"/>
            <a:ext cx="6934200" cy="49530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3234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42</a:t>
            </a:fld>
            <a:endParaRPr lang="en-US" dirty="0"/>
          </a:p>
        </p:txBody>
      </p:sp>
      <p:pic>
        <p:nvPicPr>
          <p:cNvPr id="7" name="Content Placeholder 6"/>
          <p:cNvPicPr>
            <a:picLocks noGrp="1"/>
          </p:cNvPicPr>
          <p:nvPr>
            <p:ph idx="1"/>
          </p:nvPr>
        </p:nvPicPr>
        <p:blipFill rotWithShape="1">
          <a:blip r:embed="rId3" cstate="print"/>
          <a:srcRect l="883" t="69633" r="57195" b="12639"/>
          <a:stretch/>
        </p:blipFill>
        <p:spPr bwMode="auto">
          <a:xfrm>
            <a:off x="1752600" y="3628906"/>
            <a:ext cx="5791200" cy="2543294"/>
          </a:xfrm>
          <a:prstGeom prst="rect">
            <a:avLst/>
          </a:prstGeom>
          <a:noFill/>
          <a:ln w="9525" cap="flat" cmpd="sng" algn="ctr">
            <a:solidFill>
              <a:sysClr val="windowText" lastClr="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8" name="Rectangle 7"/>
          <p:cNvSpPr/>
          <p:nvPr/>
        </p:nvSpPr>
        <p:spPr>
          <a:xfrm>
            <a:off x="304800" y="1305342"/>
            <a:ext cx="8534400" cy="2308324"/>
          </a:xfrm>
          <a:prstGeom prst="rect">
            <a:avLst/>
          </a:prstGeom>
        </p:spPr>
        <p:txBody>
          <a:bodyPr wrap="square">
            <a:spAutoFit/>
          </a:bodyPr>
          <a:lstStyle/>
          <a:p>
            <a:r>
              <a:rPr lang="en-US" dirty="0"/>
              <a:t>The ISIR load process search will use a </a:t>
            </a:r>
            <a:r>
              <a:rPr lang="en-US" dirty="0" smtClean="0"/>
              <a:t>5 search rule setup. </a:t>
            </a:r>
            <a:endParaRPr lang="en-US" dirty="0"/>
          </a:p>
          <a:p>
            <a:r>
              <a:rPr lang="en-US" dirty="0"/>
              <a:t>Match level 10 is the only </a:t>
            </a:r>
            <a:r>
              <a:rPr lang="en-US" dirty="0" smtClean="0"/>
              <a:t>100% match, </a:t>
            </a:r>
            <a:r>
              <a:rPr lang="en-US" dirty="0"/>
              <a:t>but the </a:t>
            </a:r>
            <a:r>
              <a:rPr lang="en-US" dirty="0" err="1" smtClean="0"/>
              <a:t>Empl</a:t>
            </a:r>
            <a:r>
              <a:rPr lang="en-US" dirty="0" smtClean="0"/>
              <a:t> ID </a:t>
            </a:r>
            <a:r>
              <a:rPr lang="en-US" dirty="0"/>
              <a:t>will be selected based on any of these matches.</a:t>
            </a:r>
          </a:p>
          <a:p>
            <a:r>
              <a:rPr lang="en-US" dirty="0"/>
              <a:t>The match level will tell you what is wrong:</a:t>
            </a:r>
          </a:p>
          <a:p>
            <a:pPr marL="285750" indent="-285750">
              <a:buFont typeface="Arial" pitchFamily="34" charset="0"/>
              <a:buChar char="•"/>
            </a:pPr>
            <a:r>
              <a:rPr lang="en-US" dirty="0" smtClean="0"/>
              <a:t>If </a:t>
            </a:r>
            <a:r>
              <a:rPr lang="en-US" dirty="0"/>
              <a:t>match level = 50, then </a:t>
            </a:r>
            <a:r>
              <a:rPr lang="en-US" dirty="0" smtClean="0"/>
              <a:t>no match on </a:t>
            </a:r>
            <a:r>
              <a:rPr lang="en-US" dirty="0"/>
              <a:t>the DOB and name</a:t>
            </a:r>
          </a:p>
          <a:p>
            <a:pPr marL="285750" indent="-285750">
              <a:buFont typeface="Arial" pitchFamily="34" charset="0"/>
              <a:buChar char="•"/>
            </a:pPr>
            <a:r>
              <a:rPr lang="en-US" dirty="0" smtClean="0"/>
              <a:t>If </a:t>
            </a:r>
            <a:r>
              <a:rPr lang="en-US" dirty="0"/>
              <a:t>match level = 40, then </a:t>
            </a:r>
            <a:r>
              <a:rPr lang="en-US" dirty="0" smtClean="0"/>
              <a:t>no match on </a:t>
            </a:r>
            <a:r>
              <a:rPr lang="en-US" dirty="0"/>
              <a:t>the name</a:t>
            </a:r>
          </a:p>
          <a:p>
            <a:pPr marL="285750" indent="-285750">
              <a:buFont typeface="Arial" pitchFamily="34" charset="0"/>
              <a:buChar char="•"/>
            </a:pPr>
            <a:r>
              <a:rPr lang="en-US" dirty="0" smtClean="0"/>
              <a:t>If </a:t>
            </a:r>
            <a:r>
              <a:rPr lang="en-US" dirty="0"/>
              <a:t>match level = 30, then </a:t>
            </a:r>
            <a:r>
              <a:rPr lang="en-US" dirty="0" smtClean="0"/>
              <a:t>no match on </a:t>
            </a:r>
            <a:r>
              <a:rPr lang="en-US" dirty="0"/>
              <a:t>the DOB</a:t>
            </a:r>
          </a:p>
          <a:p>
            <a:pPr marL="285750" indent="-285750">
              <a:buFont typeface="Arial" pitchFamily="34" charset="0"/>
              <a:buChar char="•"/>
            </a:pPr>
            <a:r>
              <a:rPr lang="en-US" dirty="0"/>
              <a:t>If match level = 20, then </a:t>
            </a:r>
            <a:r>
              <a:rPr lang="en-US" dirty="0" smtClean="0"/>
              <a:t>no match on </a:t>
            </a:r>
            <a:r>
              <a:rPr lang="en-US" dirty="0"/>
              <a:t>the SSN</a:t>
            </a:r>
          </a:p>
        </p:txBody>
      </p:sp>
    </p:spTree>
    <p:extLst>
      <p:ext uri="{BB962C8B-B14F-4D97-AF65-F5344CB8AC3E}">
        <p14:creationId xmlns:p14="http://schemas.microsoft.com/office/powerpoint/2010/main" val="1487553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Search/Match</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43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280" y="1066800"/>
            <a:ext cx="4797888" cy="5791200"/>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475" y="2290762"/>
            <a:ext cx="2295525" cy="3343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438400"/>
            <a:ext cx="2314575" cy="3343275"/>
          </a:xfrm>
          <a:prstGeom prst="rect">
            <a:avLst/>
          </a:prstGeom>
        </p:spPr>
      </p:pic>
    </p:spTree>
    <p:extLst>
      <p:ext uri="{BB962C8B-B14F-4D97-AF65-F5344CB8AC3E}">
        <p14:creationId xmlns:p14="http://schemas.microsoft.com/office/powerpoint/2010/main" val="4164002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7162800" cy="4181475"/>
          </a:xfrm>
        </p:spPr>
        <p:txBody>
          <a:bodyPr/>
          <a:lstStyle/>
          <a:p>
            <a:r>
              <a:rPr lang="en-US" sz="2800" dirty="0" err="1" smtClean="0"/>
              <a:t>Empl</a:t>
            </a:r>
            <a:r>
              <a:rPr lang="en-US" sz="2800" dirty="0" smtClean="0"/>
              <a:t> ID – Employee ID, a unique identifier that stays with a “person”</a:t>
            </a:r>
            <a:endParaRPr lang="en-US" sz="1000" dirty="0" smtClean="0"/>
          </a:p>
          <a:p>
            <a:r>
              <a:rPr lang="en-US" sz="2800" dirty="0" smtClean="0"/>
              <a:t>External System ID – in CS this will house all the existing Student IDs </a:t>
            </a:r>
          </a:p>
          <a:p>
            <a:r>
              <a:rPr lang="en-US" sz="2800" dirty="0" smtClean="0"/>
              <a:t>Alternate ID – in HCM, this will house the legacy SID.</a:t>
            </a:r>
          </a:p>
          <a:p>
            <a:r>
              <a:rPr lang="en-US" sz="2800" dirty="0" smtClean="0"/>
              <a:t>NID – National ID or SSN for the USA</a:t>
            </a:r>
          </a:p>
        </p:txBody>
      </p:sp>
      <p:sp>
        <p:nvSpPr>
          <p:cNvPr id="3" name="Title 2"/>
          <p:cNvSpPr>
            <a:spLocks noGrp="1"/>
          </p:cNvSpPr>
          <p:nvPr>
            <p:ph type="title"/>
          </p:nvPr>
        </p:nvSpPr>
        <p:spPr/>
        <p:txBody>
          <a:bodyPr/>
          <a:lstStyle/>
          <a:p>
            <a:r>
              <a:rPr lang="en-US" sz="4400" dirty="0"/>
              <a:t>Useful Terminology</a:t>
            </a:r>
          </a:p>
        </p:txBody>
      </p:sp>
      <p:sp>
        <p:nvSpPr>
          <p:cNvPr id="4" name="Slide Number Placeholder 3"/>
          <p:cNvSpPr>
            <a:spLocks noGrp="1"/>
          </p:cNvSpPr>
          <p:nvPr>
            <p:ph type="sldNum" sz="quarter" idx="10"/>
          </p:nvPr>
        </p:nvSpPr>
        <p:spPr/>
        <p:txBody>
          <a:bodyPr/>
          <a:lstStyle/>
          <a:p>
            <a:fld id="{36E1A458-F34A-4426-820C-5767D69C6D10}" type="slidenum">
              <a:rPr lang="en-US" smtClean="0"/>
              <a:t>44</a:t>
            </a:fld>
            <a:endParaRPr lang="en-US"/>
          </a:p>
        </p:txBody>
      </p:sp>
      <p:pic>
        <p:nvPicPr>
          <p:cNvPr id="5" name="Picture 1" descr="http://aimdanismanlik.files.wordpress.com/2011/07/p3_fig1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76750"/>
            <a:ext cx="1971453"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54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6858000" cy="4953000"/>
          </a:xfrm>
        </p:spPr>
        <p:txBody>
          <a:bodyPr/>
          <a:lstStyle/>
          <a:p>
            <a:r>
              <a:rPr lang="en-US" dirty="0" smtClean="0"/>
              <a:t>Q&amp;A Session</a:t>
            </a:r>
          </a:p>
          <a:p>
            <a:pPr marL="0" indent="0">
              <a:buNone/>
            </a:pPr>
            <a:endParaRPr lang="en-US" dirty="0" smtClean="0"/>
          </a:p>
          <a:p>
            <a:r>
              <a:rPr lang="en-US" dirty="0" smtClean="0"/>
              <a:t>Wrap-Up</a:t>
            </a:r>
          </a:p>
          <a:p>
            <a:endParaRPr lang="en-US" dirty="0" smtClean="0"/>
          </a:p>
          <a:p>
            <a:r>
              <a:rPr lang="en-US" dirty="0" smtClean="0"/>
              <a:t>What’s Next</a:t>
            </a:r>
          </a:p>
        </p:txBody>
      </p:sp>
      <p:sp>
        <p:nvSpPr>
          <p:cNvPr id="3" name="Title 2"/>
          <p:cNvSpPr>
            <a:spLocks noGrp="1"/>
          </p:cNvSpPr>
          <p:nvPr>
            <p:ph type="title"/>
          </p:nvPr>
        </p:nvSpPr>
        <p:spPr/>
        <p:txBody>
          <a:bodyPr/>
          <a:lstStyle/>
          <a:p>
            <a:r>
              <a:rPr lang="en-US" sz="4400" dirty="0" smtClean="0"/>
              <a:t>Closing</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45</a:t>
            </a:fld>
            <a:endParaRPr lang="en-US" dirty="0"/>
          </a:p>
        </p:txBody>
      </p:sp>
      <p:pic>
        <p:nvPicPr>
          <p:cNvPr id="5" name="Picture 1" descr="http://aimdanismanlik.files.wordpress.com/2011/07/p3_fig1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476750"/>
            <a:ext cx="1971453"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0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46</a:t>
            </a:fld>
            <a:endParaRPr lang="en-US"/>
          </a:p>
        </p:txBody>
      </p:sp>
      <p:pic>
        <p:nvPicPr>
          <p:cNvPr id="14337" name="Picture 1" descr="http://lcs4all.org/wp-content/uploads/2011/10/Thank-You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504" y="1409700"/>
            <a:ext cx="5646696"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4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9061370" cy="3733800"/>
          </a:xfrm>
        </p:spPr>
      </p:pic>
      <p:sp>
        <p:nvSpPr>
          <p:cNvPr id="3" name="Title 2"/>
          <p:cNvSpPr>
            <a:spLocks noGrp="1"/>
          </p:cNvSpPr>
          <p:nvPr>
            <p:ph type="title"/>
          </p:nvPr>
        </p:nvSpPr>
        <p:spPr/>
        <p:txBody>
          <a:bodyPr/>
          <a:lstStyle/>
          <a:p>
            <a:r>
              <a:rPr lang="en-US" dirty="0" smtClean="0"/>
              <a:t>FSCM to PeopleSoft Mapping</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a:t>
            </a:fld>
            <a:endParaRPr lang="en-US"/>
          </a:p>
        </p:txBody>
      </p:sp>
    </p:spTree>
    <p:extLst>
      <p:ext uri="{BB962C8B-B14F-4D97-AF65-F5344CB8AC3E}">
        <p14:creationId xmlns:p14="http://schemas.microsoft.com/office/powerpoint/2010/main" val="242846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06963"/>
          </a:xfrm>
        </p:spPr>
        <p:txBody>
          <a:bodyPr/>
          <a:lstStyle/>
          <a:p>
            <a:r>
              <a:rPr lang="en-US" dirty="0" smtClean="0"/>
              <a:t>Business Unit</a:t>
            </a:r>
          </a:p>
          <a:p>
            <a:pPr lvl="1"/>
            <a:r>
              <a:rPr lang="en-US" dirty="0"/>
              <a:t>General Ledger Business Unit.  Typically this is established for each legal entity.  This field is required for all transactions in PeopleSoft, and is usually automatically defaulted</a:t>
            </a:r>
            <a:r>
              <a:rPr lang="en-US" dirty="0" smtClean="0"/>
              <a:t>.</a:t>
            </a:r>
          </a:p>
          <a:p>
            <a:r>
              <a:rPr lang="en-US" dirty="0" smtClean="0"/>
              <a:t>Operating Unit</a:t>
            </a:r>
          </a:p>
          <a:p>
            <a:pPr lvl="1"/>
            <a:r>
              <a:rPr lang="en-US" dirty="0" smtClean="0"/>
              <a:t>Used to identify </a:t>
            </a:r>
            <a:r>
              <a:rPr lang="en-US" dirty="0"/>
              <a:t>a plant, </a:t>
            </a:r>
            <a:r>
              <a:rPr lang="en-US" dirty="0" smtClean="0"/>
              <a:t>office, physical location</a:t>
            </a:r>
            <a:r>
              <a:rPr lang="en-US" dirty="0"/>
              <a:t>, branch, building, store, hospital, </a:t>
            </a:r>
            <a:r>
              <a:rPr lang="en-US" dirty="0" smtClean="0"/>
              <a:t>operations center, </a:t>
            </a:r>
            <a:r>
              <a:rPr lang="en-US" dirty="0"/>
              <a:t>or geographic location. </a:t>
            </a:r>
            <a:endParaRPr lang="en-US" dirty="0" smtClean="0"/>
          </a:p>
          <a:p>
            <a:pPr lvl="1"/>
            <a:r>
              <a:rPr lang="en-US" dirty="0"/>
              <a:t>U</a:t>
            </a:r>
            <a:r>
              <a:rPr lang="en-US" dirty="0" smtClean="0"/>
              <a:t>sually </a:t>
            </a:r>
            <a:r>
              <a:rPr lang="en-US" dirty="0"/>
              <a:t>related to responsibility </a:t>
            </a:r>
            <a:r>
              <a:rPr lang="en-US" dirty="0" smtClean="0"/>
              <a:t>reporting.</a:t>
            </a:r>
            <a:endParaRPr lang="en-US" dirty="0"/>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6</a:t>
            </a:fld>
            <a:endParaRPr lang="en-US"/>
          </a:p>
        </p:txBody>
      </p:sp>
    </p:spTree>
    <p:extLst>
      <p:ext uri="{BB962C8B-B14F-4D97-AF65-F5344CB8AC3E}">
        <p14:creationId xmlns:p14="http://schemas.microsoft.com/office/powerpoint/2010/main" val="235026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Account</a:t>
            </a:r>
          </a:p>
          <a:p>
            <a:pPr lvl="1"/>
            <a:r>
              <a:rPr lang="en-US" dirty="0"/>
              <a:t>Classifies the nature of the transaction. This field is required.  Represents assets, liabilities and fund equity, as well as revenue and expense codes</a:t>
            </a:r>
            <a:r>
              <a:rPr lang="en-US" dirty="0" smtClean="0"/>
              <a:t>.</a:t>
            </a:r>
          </a:p>
          <a:p>
            <a:r>
              <a:rPr lang="en-US" dirty="0" smtClean="0"/>
              <a:t>Alternate Account</a:t>
            </a:r>
          </a:p>
          <a:p>
            <a:pPr lvl="1"/>
            <a:r>
              <a:rPr lang="en-US" dirty="0"/>
              <a:t>Classifies the nature of a transaction for regulatory authorities. Often used for statutory accounting.</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7</a:t>
            </a:fld>
            <a:endParaRPr lang="en-US"/>
          </a:p>
        </p:txBody>
      </p:sp>
    </p:spTree>
    <p:extLst>
      <p:ext uri="{BB962C8B-B14F-4D97-AF65-F5344CB8AC3E}">
        <p14:creationId xmlns:p14="http://schemas.microsoft.com/office/powerpoint/2010/main" val="241779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 Code</a:t>
            </a:r>
          </a:p>
          <a:p>
            <a:pPr lvl="1"/>
            <a:r>
              <a:rPr lang="en-US" dirty="0"/>
              <a:t>The primary structural unit for College fund accounting</a:t>
            </a:r>
            <a:r>
              <a:rPr lang="en-US" dirty="0" smtClean="0"/>
              <a:t>.</a:t>
            </a:r>
          </a:p>
          <a:p>
            <a:r>
              <a:rPr lang="en-US" dirty="0" smtClean="0"/>
              <a:t>Department</a:t>
            </a:r>
          </a:p>
          <a:p>
            <a:pPr lvl="1"/>
            <a:r>
              <a:rPr lang="en-US" dirty="0"/>
              <a:t>Tracks information according to a divisional breakdown of the organization. Also indicates the responsible manager for the organizational unit.</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8</a:t>
            </a:fld>
            <a:endParaRPr lang="en-US"/>
          </a:p>
        </p:txBody>
      </p:sp>
    </p:spTree>
    <p:extLst>
      <p:ext uri="{BB962C8B-B14F-4D97-AF65-F5344CB8AC3E}">
        <p14:creationId xmlns:p14="http://schemas.microsoft.com/office/powerpoint/2010/main" val="1877899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 Field</a:t>
            </a:r>
          </a:p>
          <a:p>
            <a:pPr lvl="1"/>
            <a:r>
              <a:rPr lang="en-US" dirty="0" smtClean="0"/>
              <a:t>At SBCTC, targeted for NACUBO </a:t>
            </a:r>
            <a:r>
              <a:rPr lang="en-US" dirty="0"/>
              <a:t>transaction </a:t>
            </a:r>
            <a:r>
              <a:rPr lang="en-US" dirty="0" smtClean="0"/>
              <a:t>category which is the legacy Program field.  </a:t>
            </a:r>
            <a:r>
              <a:rPr lang="en-US" dirty="0"/>
              <a:t>Used on expense transactions</a:t>
            </a:r>
            <a:r>
              <a:rPr lang="en-US" dirty="0" smtClean="0"/>
              <a:t>.</a:t>
            </a:r>
          </a:p>
          <a:p>
            <a:r>
              <a:rPr lang="en-US" dirty="0" smtClean="0"/>
              <a:t>Program Code</a:t>
            </a:r>
          </a:p>
          <a:p>
            <a:pPr lvl="1"/>
            <a:r>
              <a:rPr lang="en-US" dirty="0" smtClean="0"/>
              <a:t>Can </a:t>
            </a:r>
            <a:r>
              <a:rPr lang="en-US" dirty="0"/>
              <a:t>be used to identify groups of related activities, cost centers, revenue centers, responsibility centers and academic programs.</a:t>
            </a:r>
          </a:p>
        </p:txBody>
      </p:sp>
      <p:sp>
        <p:nvSpPr>
          <p:cNvPr id="3" name="Title 2"/>
          <p:cNvSpPr>
            <a:spLocks noGrp="1"/>
          </p:cNvSpPr>
          <p:nvPr>
            <p:ph type="title"/>
          </p:nvPr>
        </p:nvSpPr>
        <p:spPr/>
        <p:txBody>
          <a:bodyPr/>
          <a:lstStyle/>
          <a:p>
            <a:r>
              <a:rPr lang="en-US" dirty="0" smtClean="0"/>
              <a:t>PeopleSoft Delivered Chartfields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9</a:t>
            </a:fld>
            <a:endParaRPr lang="en-US"/>
          </a:p>
        </p:txBody>
      </p:sp>
    </p:spTree>
    <p:extLst>
      <p:ext uri="{BB962C8B-B14F-4D97-AF65-F5344CB8AC3E}">
        <p14:creationId xmlns:p14="http://schemas.microsoft.com/office/powerpoint/2010/main" val="355310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Blu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ListId:CRL;">BootCamp Presentation Day 1</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F64B5AA68BCE43B6D90D24485F1B17" ma:contentTypeVersion="" ma:contentTypeDescription="Create a new document." ma:contentTypeScope="" ma:versionID="e3e6ca188e92685c557986f61c889db9">
  <xsd:schema xmlns:xsd="http://www.w3.org/2001/XMLSchema" xmlns:xs="http://www.w3.org/2001/XMLSchema" xmlns:p="http://schemas.microsoft.com/office/2006/metadata/properties" xmlns:ns2="$ListId:CRL;" targetNamespace="http://schemas.microsoft.com/office/2006/metadata/properties" ma:root="true" ma:fieldsID="d95d8f1ba1f676c6c0824a9dec577833" ns2:_="">
    <xsd:import namespace="$ListId:CRL;"/>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RL;"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D4CA5-9FC2-4E1C-AC6A-D8E6CE421B6A}">
  <ds:schemaRefs>
    <ds:schemaRef ds:uri="http://schemas.microsoft.com/sharepoint/v3/contenttype/forms"/>
  </ds:schemaRefs>
</ds:datastoreItem>
</file>

<file path=customXml/itemProps2.xml><?xml version="1.0" encoding="utf-8"?>
<ds:datastoreItem xmlns:ds="http://schemas.openxmlformats.org/officeDocument/2006/customXml" ds:itemID="{F180F86D-1E1C-4E13-88AF-6EB2D5EF0ED8}">
  <ds:schemaRef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ListId:CRL;"/>
    <ds:schemaRef ds:uri="http://purl.org/dc/terms/"/>
  </ds:schemaRefs>
</ds:datastoreItem>
</file>

<file path=customXml/itemProps3.xml><?xml version="1.0" encoding="utf-8"?>
<ds:datastoreItem xmlns:ds="http://schemas.openxmlformats.org/officeDocument/2006/customXml" ds:itemID="{2F7D759B-EC6C-4D31-8A88-4DDCFBCD4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CRL;"/>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4798</TotalTime>
  <Words>2072</Words>
  <Application>Microsoft Office PowerPoint</Application>
  <PresentationFormat>On-screen Show (4:3)</PresentationFormat>
  <Paragraphs>443</Paragraphs>
  <Slides>46</Slides>
  <Notes>27</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lightBlue</vt:lpstr>
      <vt:lpstr>2_Custom Design</vt:lpstr>
      <vt:lpstr>1_Custom Design</vt:lpstr>
      <vt:lpstr>Custom Design</vt:lpstr>
      <vt:lpstr>Global Solution – BPA Workshops Foundation Proposal Review and Adoption</vt:lpstr>
      <vt:lpstr>Agenda</vt:lpstr>
      <vt:lpstr>Morning Introductions</vt:lpstr>
      <vt:lpstr>Useful Terminology - FSCM</vt:lpstr>
      <vt:lpstr>FSCM to PeopleSoft Mapping</vt:lpstr>
      <vt:lpstr>PeopleSoft Delivered Chartfields</vt:lpstr>
      <vt:lpstr>PeopleSoft Delivered Chartfields</vt:lpstr>
      <vt:lpstr>PeopleSoft Delivered Chartfields</vt:lpstr>
      <vt:lpstr>PeopleSoft Delivered Chartfields</vt:lpstr>
      <vt:lpstr>PeopleSoft Delivered Chartfields</vt:lpstr>
      <vt:lpstr>PeopleSoft Delivered Chartfields</vt:lpstr>
      <vt:lpstr>PeopleSoft Delivered Chartfields</vt:lpstr>
      <vt:lpstr>PeopleSoft Delivered Chartfields</vt:lpstr>
      <vt:lpstr>PeopleSoft Delivered Chartfields</vt:lpstr>
      <vt:lpstr>PeopleSoft Delivered Chartfields</vt:lpstr>
      <vt:lpstr>Financial Structure</vt:lpstr>
      <vt:lpstr>Department Rollup Tree</vt:lpstr>
      <vt:lpstr>Financial Transaction Flow</vt:lpstr>
      <vt:lpstr>Questions &amp; Opportunities</vt:lpstr>
      <vt:lpstr>Person Structure</vt:lpstr>
      <vt:lpstr>Person Structure - Afternoon Introductions:</vt:lpstr>
      <vt:lpstr>Person Structure</vt:lpstr>
      <vt:lpstr>Person Structure</vt:lpstr>
      <vt:lpstr>Bio-Demo Data</vt:lpstr>
      <vt:lpstr>Bio-Demo Data</vt:lpstr>
      <vt:lpstr>Bio-Demo Data</vt:lpstr>
      <vt:lpstr>Bio-Demo Data</vt:lpstr>
      <vt:lpstr>Bio-Demo Data</vt:lpstr>
      <vt:lpstr>Bio-Demo Data</vt:lpstr>
      <vt:lpstr>Bio-Demo Data</vt:lpstr>
      <vt:lpstr>Bio-Demo Data</vt:lpstr>
      <vt:lpstr>Search/Match</vt:lpstr>
      <vt:lpstr>Search/Match</vt:lpstr>
      <vt:lpstr>Search/Match</vt:lpstr>
      <vt:lpstr>Search/Match</vt:lpstr>
      <vt:lpstr>Search/Match</vt:lpstr>
      <vt:lpstr>Search/Match</vt:lpstr>
      <vt:lpstr>Search/Match</vt:lpstr>
      <vt:lpstr>Search/Match</vt:lpstr>
      <vt:lpstr>Search/Match</vt:lpstr>
      <vt:lpstr>Search/Match - Global Ad Hoc Search</vt:lpstr>
      <vt:lpstr>Search/Match</vt:lpstr>
      <vt:lpstr>Search/Match</vt:lpstr>
      <vt:lpstr>Useful Terminology</vt:lpstr>
      <vt:lpstr>Closing</vt:lpstr>
      <vt:lpstr>Questions and Answers</vt:lpstr>
    </vt:vector>
  </TitlesOfParts>
  <Company>UWP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BootCamp Presentation Day 1</dc:title>
  <dc:creator>Kimberly Woodings</dc:creator>
  <cp:lastModifiedBy>Tara Keen</cp:lastModifiedBy>
  <cp:revision>283</cp:revision>
  <cp:lastPrinted>2011-05-05T15:27:30Z</cp:lastPrinted>
  <dcterms:created xsi:type="dcterms:W3CDTF">2011-04-27T18:48:09Z</dcterms:created>
  <dcterms:modified xsi:type="dcterms:W3CDTF">2013-05-01T16:55:08Z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erence">
    <vt:lpwstr/>
  </property>
  <property fmtid="{D5CDD505-2E9C-101B-9397-08002B2CF9AE}" pid="3" name="Category0">
    <vt:lpwstr>Project Kick-off</vt:lpwstr>
  </property>
  <property fmtid="{D5CDD505-2E9C-101B-9397-08002B2CF9AE}" pid="4" name="Description0">
    <vt:lpwstr>Executive Project Kick-off Presentation</vt:lpwstr>
  </property>
  <property fmtid="{D5CDD505-2E9C-101B-9397-08002B2CF9AE}" pid="5" name="Doc Type">
    <vt:lpwstr>Presentation</vt:lpwstr>
  </property>
  <property fmtid="{D5CDD505-2E9C-101B-9397-08002B2CF9AE}" pid="6" name="Phase">
    <vt:lpwstr>e. Communication</vt:lpwstr>
  </property>
  <property fmtid="{D5CDD505-2E9C-101B-9397-08002B2CF9AE}" pid="7" name="baseline">
    <vt:lpwstr>0</vt:lpwstr>
  </property>
  <property fmtid="{D5CDD505-2E9C-101B-9397-08002B2CF9AE}" pid="8" name="Client">
    <vt:lpwstr/>
  </property>
  <property fmtid="{D5CDD505-2E9C-101B-9397-08002B2CF9AE}" pid="9" name="Issued To">
    <vt:lpwstr/>
  </property>
  <property fmtid="{D5CDD505-2E9C-101B-9397-08002B2CF9AE}" pid="10" name="Document Number">
    <vt:lpwstr/>
  </property>
  <property fmtid="{D5CDD505-2E9C-101B-9397-08002B2CF9AE}" pid="11" name="Version0">
    <vt:lpwstr/>
  </property>
  <property fmtid="{D5CDD505-2E9C-101B-9397-08002B2CF9AE}" pid="12" name="Approved By (CIBER)">
    <vt:lpwstr/>
  </property>
  <property fmtid="{D5CDD505-2E9C-101B-9397-08002B2CF9AE}" pid="13" name="Approved Date (CIBER)">
    <vt:lpwstr/>
  </property>
  <property fmtid="{D5CDD505-2E9C-101B-9397-08002B2CF9AE}" pid="14" name="Approved Date (Client)">
    <vt:lpwstr/>
  </property>
  <property fmtid="{D5CDD505-2E9C-101B-9397-08002B2CF9AE}" pid="15" name="File Name">
    <vt:lpwstr/>
  </property>
  <property fmtid="{D5CDD505-2E9C-101B-9397-08002B2CF9AE}" pid="16" name="Author0">
    <vt:lpwstr/>
  </property>
  <property fmtid="{D5CDD505-2E9C-101B-9397-08002B2CF9AE}" pid="17" name="Status">
    <vt:lpwstr/>
  </property>
  <property fmtid="{D5CDD505-2E9C-101B-9397-08002B2CF9AE}" pid="18" name="Security Class">
    <vt:lpwstr/>
  </property>
  <property fmtid="{D5CDD505-2E9C-101B-9397-08002B2CF9AE}" pid="19" name="Issue Date">
    <vt:lpwstr/>
  </property>
  <property fmtid="{D5CDD505-2E9C-101B-9397-08002B2CF9AE}" pid="20" name="Issued By">
    <vt:lpwstr/>
  </property>
  <property fmtid="{D5CDD505-2E9C-101B-9397-08002B2CF9AE}" pid="21" name="Distribution">
    <vt:lpwstr/>
  </property>
  <property fmtid="{D5CDD505-2E9C-101B-9397-08002B2CF9AE}" pid="22" name="Approved By (Client)">
    <vt:lpwstr/>
  </property>
  <property fmtid="{D5CDD505-2E9C-101B-9397-08002B2CF9AE}" pid="23" name="ContentTypeId">
    <vt:lpwstr>0x0101002BF64B5AA68BCE43B6D90D24485F1B17</vt:lpwstr>
  </property>
</Properties>
</file>