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3" r:id="rId2"/>
    <p:sldId id="349" r:id="rId3"/>
    <p:sldId id="316" r:id="rId4"/>
    <p:sldId id="342" r:id="rId5"/>
    <p:sldId id="345" r:id="rId6"/>
    <p:sldId id="350" r:id="rId7"/>
    <p:sldId id="352" r:id="rId8"/>
    <p:sldId id="346" r:id="rId9"/>
    <p:sldId id="347" r:id="rId10"/>
    <p:sldId id="348" r:id="rId11"/>
    <p:sldId id="341" r:id="rId12"/>
    <p:sldId id="336" r:id="rId13"/>
    <p:sldId id="337" r:id="rId14"/>
    <p:sldId id="338" r:id="rId15"/>
    <p:sldId id="339" r:id="rId16"/>
    <p:sldId id="34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FFF5D5"/>
    <a:srgbClr val="FFF3C1"/>
    <a:srgbClr val="FFEDB3"/>
    <a:srgbClr val="008000"/>
    <a:srgbClr val="00CC66"/>
    <a:srgbClr val="33CC33"/>
    <a:srgbClr val="FFEAA7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5" autoAdjust="0"/>
    <p:restoredTop sz="94660"/>
  </p:normalViewPr>
  <p:slideViewPr>
    <p:cSldViewPr>
      <p:cViewPr varScale="1">
        <p:scale>
          <a:sx n="115" d="100"/>
          <a:sy n="115" d="100"/>
        </p:scale>
        <p:origin x="20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A6E6-8B8F-4A5C-BE01-FB53C5CD6EFC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A736B-C25E-4087-9EA9-FDE49DDBB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3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4F47-50B9-4C95-AFEE-DF708481A7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2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RCW are statutes, passed by the state legislature or by vote of the people. WAC are administrative regulations, or rules, adopted by state agencies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4F47-50B9-4C95-AFEE-DF708481A7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5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4F47-50B9-4C95-AFEE-DF708481A7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4F47-50B9-4C95-AFEE-DF708481A7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1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8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7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4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8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58B1-8671-469B-9B33-C25DF5B7A6E5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fRULateQL7SPWM&amp;tbnid=cenlJrvPXDZyNM:&amp;ved=0CAUQjRw&amp;url=http://calvarychapelacademy.com/book-swap/&amp;ei=sgM6U97cIcOQqgHsxIHQAQ&amp;bvm=bv.63934634,d.aWM&amp;psig=AFQjCNF-XBdJMm1rf8rsX4sTgbBAyTp4Dw&amp;ust=13963972857962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leg.wa.gov/RCW/default.aspx?cite=28b.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apps.leg.wa.gov/wac/default.aspx?cite=132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fm.wa.gov/policy/contents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m.sbctc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.seattlecolleges.edu/logon/default.aspx?ReturnUrl=%2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leg.wa.gov/wac/" TargetMode="External"/><Relationship Id="rId2" Type="http://schemas.openxmlformats.org/officeDocument/2006/relationships/hyperlink" Target="http://apps.leg.wa.gov/rc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m.sbctc.edu/" TargetMode="External"/><Relationship Id="rId2" Type="http://schemas.openxmlformats.org/officeDocument/2006/relationships/hyperlink" Target="https://www.ofm.wa.gov/accounting/saa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102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Brief on Compliance 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rules that guide our work)</a:t>
            </a:r>
          </a:p>
          <a:p>
            <a:pPr marL="0" indent="0" algn="ctr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resented by</a:t>
            </a:r>
          </a:p>
          <a:p>
            <a:pPr marL="0" indent="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Seattle Central Business Office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4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228600"/>
            <a:ext cx="8229600" cy="80803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of Thumb: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8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Hierarchically speaking, Federal law (rules) trumps all</a:t>
            </a:r>
            <a:r>
              <a:rPr lang="en-US" sz="4000" b="1" dirty="0" smtClean="0"/>
              <a:t>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4000" b="1" dirty="0" smtClean="0"/>
              <a:t>Our district can be more </a:t>
            </a:r>
            <a:r>
              <a:rPr lang="en-US" sz="4000" b="1" dirty="0" smtClean="0"/>
              <a:t>restrictive tha</a:t>
            </a:r>
            <a:r>
              <a:rPr lang="en-US" sz="4000" b="1" dirty="0" smtClean="0"/>
              <a:t>n federal or state rules</a:t>
            </a:r>
            <a:r>
              <a:rPr lang="en-US" sz="4000" b="1" dirty="0" smtClean="0"/>
              <a:t>, </a:t>
            </a:r>
            <a:r>
              <a:rPr lang="en-US" sz="4000" b="1" dirty="0" smtClean="0"/>
              <a:t>but </a:t>
            </a:r>
            <a:r>
              <a:rPr lang="en-US" sz="4000" b="1" u="sng" dirty="0" smtClean="0"/>
              <a:t>not less</a:t>
            </a:r>
            <a:r>
              <a:rPr lang="en-US" sz="4000" b="1" dirty="0" smtClean="0"/>
              <a:t>, in its rule making</a:t>
            </a:r>
            <a:r>
              <a:rPr lang="en-US" sz="40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Perception </a:t>
            </a:r>
            <a:r>
              <a:rPr lang="en-US" sz="4000" b="1" dirty="0" smtClean="0"/>
              <a:t>matters!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728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99159"/>
            <a:ext cx="8229600" cy="645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Bigger Picture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3171" y="1814945"/>
            <a:ext cx="2590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19350" y="3034145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SAAM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4100945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5638800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DISTRICT POLICIES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91050" y="3044536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WAC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>
            <a:off x="3203171" y="2386445"/>
            <a:ext cx="92479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6"/>
            <a:endCxn id="8" idx="0"/>
          </p:cNvCxnSpPr>
          <p:nvPr/>
        </p:nvCxnSpPr>
        <p:spPr>
          <a:xfrm flipH="1">
            <a:off x="5467350" y="2386445"/>
            <a:ext cx="326621" cy="658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6" idx="2"/>
          </p:cNvCxnSpPr>
          <p:nvPr/>
        </p:nvCxnSpPr>
        <p:spPr>
          <a:xfrm>
            <a:off x="3295650" y="4100945"/>
            <a:ext cx="20955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4"/>
            <a:endCxn id="6" idx="6"/>
          </p:cNvCxnSpPr>
          <p:nvPr/>
        </p:nvCxnSpPr>
        <p:spPr>
          <a:xfrm flipH="1">
            <a:off x="5257800" y="4111336"/>
            <a:ext cx="209550" cy="52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7" idx="0"/>
          </p:cNvCxnSpPr>
          <p:nvPr/>
        </p:nvCxnSpPr>
        <p:spPr>
          <a:xfrm>
            <a:off x="4381500" y="5167745"/>
            <a:ext cx="0" cy="471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26771" y="888422"/>
            <a:ext cx="594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FEDERAL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lvarychapelacademy.com/wp-content/uploads/2013/05/book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73" y="2438400"/>
            <a:ext cx="407989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Resources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1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953000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Washington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086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Revised Code of Washington (RCW)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to find it?</a:t>
            </a:r>
          </a:p>
          <a:p>
            <a:pPr marL="36576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apps.leg.wa.gov/RCW/default.aspx?cite=28b.50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dirty="0" smtClean="0"/>
              <a:t>RCW Specific to Higher Ed: </a:t>
            </a:r>
            <a:r>
              <a:rPr lang="en-US" b="1" dirty="0" smtClean="0">
                <a:solidFill>
                  <a:srgbClr val="3333FF"/>
                </a:solidFill>
              </a:rPr>
              <a:t>Title 28B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Washington Administrative Code (WAC)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to find it?</a:t>
            </a:r>
          </a:p>
          <a:p>
            <a:pPr marL="365760" lvl="1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apps.leg.wa.gov/wac/default.aspx?cite=132F</a:t>
            </a:r>
            <a:endParaRPr lang="en-US" dirty="0" smtClean="0"/>
          </a:p>
          <a:p>
            <a:pPr marL="365760" lvl="1" indent="0"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Seattle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Colleges Specific WACS: </a:t>
            </a:r>
            <a:r>
              <a:rPr lang="en-US" b="1" dirty="0" smtClean="0">
                <a:solidFill>
                  <a:srgbClr val="3333FF"/>
                </a:solidFill>
              </a:rPr>
              <a:t>Title 132F</a:t>
            </a:r>
            <a:endParaRPr lang="en-US" b="1" dirty="0"/>
          </a:p>
          <a:p>
            <a:pPr marL="365760" lvl="1" indent="0">
              <a:buNone/>
            </a:pPr>
            <a:endParaRPr lang="en-US" b="1" dirty="0" smtClean="0"/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4" name="Picture 2" descr="http://t2.gstatic.com/images?q=tbn:ANd9GcQUwOW6pznG-FU7XdftT-QBCH-t5jfqJNDILAkJTCSpnugDy21DuQZiZpX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03552"/>
            <a:ext cx="1151845" cy="114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14800" y="5214517"/>
            <a:ext cx="3886200" cy="15247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91440">
              <a:spcBef>
                <a:spcPct val="20000"/>
              </a:spcBef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What’s the difference? RCW are statutes, passed by the state legislature or by vote of the people. WAC are administrative regulations, or rules, adopted by state agencies.</a:t>
            </a:r>
          </a:p>
        </p:txBody>
      </p:sp>
    </p:spTree>
    <p:extLst>
      <p:ext uri="{BB962C8B-B14F-4D97-AF65-F5344CB8AC3E}">
        <p14:creationId xmlns:p14="http://schemas.microsoft.com/office/powerpoint/2010/main" val="21824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04285" cy="122292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Financial Management (OFM)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42" y="1447800"/>
            <a:ext cx="7848600" cy="50329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 Administrative &amp; Accounting Manual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SAAM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www.ofm.wa.gov/policy/contents.asp</a:t>
            </a:r>
            <a:endParaRPr lang="en-US" u="sng" dirty="0" smtClean="0"/>
          </a:p>
          <a:p>
            <a:pPr marL="365760" lvl="1" indent="0">
              <a:buNone/>
            </a:pPr>
            <a:endParaRPr lang="en-US" u="sng" dirty="0" smtClean="0"/>
          </a:p>
          <a:p>
            <a:pPr marL="651510" lvl="1"/>
            <a:r>
              <a:rPr lang="en-US" dirty="0" smtClean="0"/>
              <a:t>Administrative policies that provides guidance on:</a:t>
            </a:r>
          </a:p>
          <a:p>
            <a:pPr marL="1051560" lvl="2"/>
            <a:r>
              <a:rPr lang="en-US" b="1" dirty="0" smtClean="0"/>
              <a:t>Accounting guidelines</a:t>
            </a:r>
          </a:p>
          <a:p>
            <a:pPr marL="1051560" lvl="2"/>
            <a:r>
              <a:rPr lang="en-US" b="1" dirty="0" smtClean="0"/>
              <a:t>Travel</a:t>
            </a:r>
          </a:p>
          <a:p>
            <a:pPr marL="1051560" lvl="2"/>
            <a:r>
              <a:rPr lang="en-US" b="1" dirty="0" smtClean="0"/>
              <a:t>Light Refreshments </a:t>
            </a:r>
            <a:endParaRPr lang="en-US" b="1" dirty="0" smtClean="0"/>
          </a:p>
          <a:p>
            <a:pPr marL="1051560" lvl="2"/>
            <a:r>
              <a:rPr lang="en-US" b="1" dirty="0" smtClean="0"/>
              <a:t>Contracts</a:t>
            </a:r>
          </a:p>
          <a:p>
            <a:pPr marL="1051560" lvl="2"/>
            <a:r>
              <a:rPr lang="en-US" b="1" dirty="0" smtClean="0"/>
              <a:t>Payroll</a:t>
            </a:r>
          </a:p>
          <a:p>
            <a:pPr marL="1051560" lvl="2"/>
            <a:r>
              <a:rPr lang="en-US" b="1" dirty="0" smtClean="0"/>
              <a:t>Inventories</a:t>
            </a:r>
          </a:p>
          <a:p>
            <a:pPr marL="1051560" lvl="2"/>
            <a:r>
              <a:rPr lang="en-US" b="1" dirty="0" smtClean="0"/>
              <a:t>Capital assets</a:t>
            </a:r>
          </a:p>
          <a:p>
            <a:pPr marL="822960" lvl="2" indent="0">
              <a:buNone/>
            </a:pPr>
            <a:endParaRPr lang="en-US" dirty="0"/>
          </a:p>
        </p:txBody>
      </p:sp>
      <p:pic>
        <p:nvPicPr>
          <p:cNvPr id="3074" name="Picture 2" descr="http://t2.gstatic.com/images?q=tbn:ANd9GcQUwOW6pznG-FU7XdftT-QBCH-t5jfqJNDILAkJTCSpnugDy21DuQZiZpX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00600"/>
            <a:ext cx="1151845" cy="114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07315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Board of Community and Technical Colleges</a:t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(SBCTC)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962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Affairs Manual – FAM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://fam.sbctc.edu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51510"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Provides guidance on financial reporting</a:t>
            </a:r>
          </a:p>
          <a:p>
            <a:pPr marL="365760" lvl="1" indent="0"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51560" lvl="2"/>
            <a:r>
              <a:rPr lang="en-US" b="1" dirty="0" smtClean="0"/>
              <a:t>Chart of accounts</a:t>
            </a:r>
          </a:p>
          <a:p>
            <a:pPr marL="1051560" lvl="2"/>
            <a:r>
              <a:rPr lang="en-US" b="1" dirty="0" smtClean="0"/>
              <a:t>Budgeting</a:t>
            </a:r>
          </a:p>
          <a:p>
            <a:pPr marL="1051560" lvl="2"/>
            <a:r>
              <a:rPr lang="en-US" b="1" dirty="0" smtClean="0"/>
              <a:t>Asset management</a:t>
            </a:r>
          </a:p>
          <a:p>
            <a:pPr marL="1051560" lvl="2"/>
            <a:r>
              <a:rPr lang="en-US" b="1" dirty="0" smtClean="0"/>
              <a:t>General administrative policies</a:t>
            </a:r>
          </a:p>
          <a:p>
            <a:pPr marL="1051560" lvl="2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http://www.sbctc.ctc.edu/imgs/layout/sbctc_logo_color_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10200"/>
            <a:ext cx="254435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21" y="457200"/>
            <a:ext cx="6858000" cy="914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SCD Policies &amp; Procedures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86254" y="3572608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1221" y="1633616"/>
            <a:ext cx="4419600" cy="224676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General </a:t>
            </a:r>
            <a:r>
              <a:rPr lang="en-US" sz="2800" b="1" dirty="0">
                <a:latin typeface="+mj-lt"/>
              </a:rPr>
              <a:t>Operations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Student </a:t>
            </a:r>
            <a:r>
              <a:rPr lang="en-US" sz="2800" b="1" dirty="0">
                <a:latin typeface="+mj-lt"/>
              </a:rPr>
              <a:t>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Personnel</a:t>
            </a:r>
            <a:endParaRPr lang="en-US" sz="2800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Instructional</a:t>
            </a:r>
            <a:endParaRPr lang="en-US" sz="2800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Financial </a:t>
            </a:r>
            <a:r>
              <a:rPr lang="en-US" sz="2800" b="1" dirty="0">
                <a:latin typeface="+mj-lt"/>
              </a:rPr>
              <a:t>Operations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4343400"/>
            <a:ext cx="7696200" cy="1579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to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https://inside.seattlecolleges.edu/logon/default.aspx?ReturnUrl=%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2f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your username and password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on “Policies/Procedures” on the left hand panel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578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Seattle Colleges District is a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GOVERNMENTAL ENTITY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 part of the CTC System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 such,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WE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are all </a:t>
            </a: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STEWARDS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of 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RESOURCES!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And, we have at least one rule for everything we do! </a:t>
            </a:r>
          </a:p>
          <a:p>
            <a:pPr marL="0" indent="0" algn="ctr">
              <a:buNone/>
            </a:pPr>
            <a:endParaRPr lang="en-US" sz="48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(sometimes more than one :-)</a:t>
            </a:r>
            <a:endParaRPr lang="en-US" sz="4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53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86100" y="1371600"/>
            <a:ext cx="2590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19350" y="2514600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SAAM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3581400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5119255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DISTRICT POLICIES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91050" y="2524991"/>
            <a:ext cx="1752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WAC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>
            <a:off x="3086100" y="1943100"/>
            <a:ext cx="20955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6"/>
            <a:endCxn id="8" idx="0"/>
          </p:cNvCxnSpPr>
          <p:nvPr/>
        </p:nvCxnSpPr>
        <p:spPr>
          <a:xfrm flipH="1">
            <a:off x="5467350" y="1943100"/>
            <a:ext cx="209550" cy="581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6" idx="2"/>
          </p:cNvCxnSpPr>
          <p:nvPr/>
        </p:nvCxnSpPr>
        <p:spPr>
          <a:xfrm>
            <a:off x="3295650" y="3581400"/>
            <a:ext cx="20955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4"/>
            <a:endCxn id="6" idx="6"/>
          </p:cNvCxnSpPr>
          <p:nvPr/>
        </p:nvCxnSpPr>
        <p:spPr>
          <a:xfrm flipH="1">
            <a:off x="5257800" y="3591791"/>
            <a:ext cx="209550" cy="52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7" idx="0"/>
          </p:cNvCxnSpPr>
          <p:nvPr/>
        </p:nvCxnSpPr>
        <p:spPr>
          <a:xfrm>
            <a:off x="4381500" y="4648200"/>
            <a:ext cx="0" cy="471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7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285404"/>
            <a:ext cx="7772400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</a:rPr>
              <a:t>REVISED CODE OF WASHINGTON (RCW) </a:t>
            </a:r>
            <a:r>
              <a:rPr lang="en-US" b="1" dirty="0" smtClean="0">
                <a:latin typeface="Comic Sans MS" pitchFamily="66" charset="0"/>
              </a:rPr>
              <a:t>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STATE </a:t>
            </a:r>
            <a:r>
              <a:rPr lang="en-US" b="1" dirty="0">
                <a:latin typeface="Comic Sans MS" pitchFamily="66" charset="0"/>
              </a:rPr>
              <a:t>LAW – a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>
                <a:latin typeface="Comic Sans MS" pitchFamily="66" charset="0"/>
              </a:rPr>
              <a:t>compilation of </a:t>
            </a:r>
            <a:r>
              <a:rPr lang="en-US" b="1" dirty="0" smtClean="0">
                <a:latin typeface="Comic Sans MS" pitchFamily="66" charset="0"/>
              </a:rPr>
              <a:t>all (permanent) laws </a:t>
            </a:r>
            <a:r>
              <a:rPr lang="en-US" b="1" dirty="0">
                <a:latin typeface="Comic Sans MS" pitchFamily="66" charset="0"/>
              </a:rPr>
              <a:t>currently in force </a:t>
            </a:r>
            <a:r>
              <a:rPr lang="en-US" b="1" dirty="0" smtClean="0">
                <a:latin typeface="Comic Sans MS" pitchFamily="66" charset="0"/>
              </a:rPr>
              <a:t>in Washington State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533400" y="3443622"/>
            <a:ext cx="7772400" cy="21189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</a:rPr>
              <a:t>WASHINGTON ADMINISTRATIVE CODE (WAC)</a:t>
            </a:r>
            <a:r>
              <a:rPr lang="en-US" b="1" dirty="0" smtClean="0">
                <a:latin typeface="Comic Sans MS" pitchFamily="66" charset="0"/>
              </a:rPr>
              <a:t> – WACs are rules adopted by agencies to enact legislation and RCWs.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257300" y="2472568"/>
            <a:ext cx="6096000" cy="60529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latin typeface="Comic Sans MS" pitchFamily="66" charset="0"/>
                <a:hlinkClick r:id="rId2"/>
              </a:rPr>
              <a:t>http://apps.leg.wa.gov/rcw/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316875" y="5715000"/>
            <a:ext cx="6019800" cy="60529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latin typeface="Comic Sans MS" pitchFamily="66" charset="0"/>
                <a:hlinkClick r:id="rId3"/>
              </a:rPr>
              <a:t>http://apps.leg.wa.gov/wac/</a:t>
            </a:r>
            <a:endParaRPr lang="en-US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04800" y="381000"/>
            <a:ext cx="8534400" cy="160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</a:rPr>
              <a:t>STATE ADMINISTRATIVE AND ACCOUNTING MANUAL (SAAM) </a:t>
            </a:r>
            <a:r>
              <a:rPr lang="en-US" b="1" dirty="0" smtClean="0">
                <a:latin typeface="Comic Sans MS" pitchFamily="66" charset="0"/>
              </a:rPr>
              <a:t>– the rules we live by under OFM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en-US" b="1" dirty="0" smtClean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81000" y="3159261"/>
            <a:ext cx="8534400" cy="26319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</a:rPr>
              <a:t>FISCAL AFFAIRS MANUAL (FAM) </a:t>
            </a:r>
            <a:r>
              <a:rPr lang="en-US" b="1" dirty="0" smtClean="0">
                <a:latin typeface="Comic Sans MS" pitchFamily="66" charset="0"/>
              </a:rPr>
              <a:t>– the ground level guidance written and compiled by subject matter experts across our CTC system – our ‘go to’ reference.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2163105"/>
            <a:ext cx="8534400" cy="58009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  <a:hlinkClick r:id="rId2"/>
              </a:rPr>
              <a:t>https://www.ofm.wa.gov/accounting/saam</a:t>
            </a:r>
            <a:endParaRPr lang="en-US" b="1" dirty="0" smtClean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676400" y="5906043"/>
            <a:ext cx="4953000" cy="60529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itchFamily="34" charset="0"/>
              <a:buNone/>
            </a:pPr>
            <a:r>
              <a:rPr lang="en-US" b="1" dirty="0" smtClean="0">
                <a:latin typeface="Comic Sans MS" pitchFamily="66" charset="0"/>
                <a:hlinkClick r:id="rId3"/>
              </a:rPr>
              <a:t>https://fam.sbctc.edu/</a:t>
            </a:r>
            <a:endParaRPr lang="en-US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304800"/>
            <a:ext cx="8534400" cy="160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333FF"/>
                </a:solidFill>
                <a:latin typeface="Comic Sans MS" pitchFamily="66" charset="0"/>
              </a:rPr>
              <a:t>SEATTLE COLLEGES DISTRICT POLICIES AND PROCEDURES </a:t>
            </a:r>
            <a:r>
              <a:rPr lang="en-US" b="1" dirty="0" smtClean="0">
                <a:latin typeface="Comic Sans MS" pitchFamily="66" charset="0"/>
              </a:rPr>
              <a:t>–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our district’s own rules.</a:t>
            </a:r>
            <a:endParaRPr lang="en-US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8534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Plus – </a:t>
            </a:r>
            <a:r>
              <a:rPr lang="en-US" sz="4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FEDERAL LAW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!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GRANTS,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FINANCIAL AID,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TITLE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IX,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Etc.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83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455</Words>
  <Application>Microsoft Office PowerPoint</Application>
  <PresentationFormat>On-screen Show (4:3)</PresentationFormat>
  <Paragraphs>95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BUDGET 102</vt:lpstr>
      <vt:lpstr>Seattle Colleges District is a   GOVERNMENTAL ENTITY   as part of the CTC System</vt:lpstr>
      <vt:lpstr>As such, WE are all STEWARDS of  PUBLIC RESOURCES!</vt:lpstr>
      <vt:lpstr>PowerPoint Presentation</vt:lpstr>
      <vt:lpstr>The Big Picture</vt:lpstr>
      <vt:lpstr>PowerPoint Presentation</vt:lpstr>
      <vt:lpstr>PowerPoint Presentation</vt:lpstr>
      <vt:lpstr>PowerPoint Presentation</vt:lpstr>
      <vt:lpstr>PowerPoint Presentation</vt:lpstr>
      <vt:lpstr>Rules of Thumb:</vt:lpstr>
      <vt:lpstr>The Bigger Picture</vt:lpstr>
      <vt:lpstr>Compliance Resources</vt:lpstr>
      <vt:lpstr>State of Washington</vt:lpstr>
      <vt:lpstr>Office of Financial Management (OFM)</vt:lpstr>
      <vt:lpstr>State Board of Community and Technical Colleges (SBCTC)</vt:lpstr>
      <vt:lpstr>SCD Policies &amp; Procedures</vt:lpstr>
    </vt:vector>
  </TitlesOfParts>
  <Company>NSCC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BUDGET REPORT (?)</dc:title>
  <dc:creator>Dennis Yasukochi</dc:creator>
  <cp:lastModifiedBy>Yasukochi, Dennis</cp:lastModifiedBy>
  <cp:revision>256</cp:revision>
  <dcterms:created xsi:type="dcterms:W3CDTF">2012-02-15T21:40:27Z</dcterms:created>
  <dcterms:modified xsi:type="dcterms:W3CDTF">2018-12-06T17:48:27Z</dcterms:modified>
</cp:coreProperties>
</file>